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1" r:id="rId29"/>
    <p:sldId id="272" r:id="rId30"/>
    <p:sldId id="273" r:id="rId31"/>
    <p:sldId id="274" r:id="rId32"/>
    <p:sldId id="275" r:id="rId3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35"/>
    </p:embeddedFont>
    <p:embeddedFont>
      <p:font typeface="Broadway" panose="04040905080B02020502" pitchFamily="8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ld Standard TT" panose="020B0604020202020204" charset="0"/>
      <p:regular r:id="rId41"/>
      <p:bold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893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8252F37-45D7-EAC6-A8CD-E37CC0339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44B7030-FE0D-00E7-09E5-BD42B56374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14EBC11-C789-2B59-61C2-494C621E1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719471-2817-4512-87BF-248A95F44628}" type="slidenum">
              <a:rPr lang="en-IN" altLang="en-US">
                <a:latin typeface="Calibri" panose="020F0502020204030204" pitchFamily="34" charset="0"/>
              </a:rPr>
              <a:pPr/>
              <a:t>1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8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16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05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48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38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547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85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8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46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51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64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61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03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96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79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57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0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OC0FSYFicp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33" descr="C:\Users\Arun\Desktop\cloud-futundbeidl-flickr-61423903n06.jpg">
            <a:extLst>
              <a:ext uri="{FF2B5EF4-FFF2-40B4-BE49-F238E27FC236}">
                <a16:creationId xmlns:a16="http://schemas.microsoft.com/office/drawing/2014/main" id="{B7ED2380-1C5D-6858-C0A9-976F33EB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10"/>
            <a:ext cx="9144000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>
            <a:extLst>
              <a:ext uri="{FF2B5EF4-FFF2-40B4-BE49-F238E27FC236}">
                <a16:creationId xmlns:a16="http://schemas.microsoft.com/office/drawing/2014/main" id="{2BE28F42-C6BC-054B-77FA-6444D01D9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56" y="3165872"/>
            <a:ext cx="5940029" cy="994172"/>
          </a:xfrm>
        </p:spPr>
        <p:txBody>
          <a:bodyPr/>
          <a:lstStyle/>
          <a:p>
            <a:pPr eaLnBrk="1" hangingPunct="1"/>
            <a:r>
              <a:rPr lang="en" sz="4000" dirty="0"/>
              <a:t>Virtualization Technology</a:t>
            </a:r>
            <a:endParaRPr lang="en-IN" altLang="en-US" sz="4050" b="1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1026" name="Object 178">
            <a:extLst>
              <a:ext uri="{FF2B5EF4-FFF2-40B4-BE49-F238E27FC236}">
                <a16:creationId xmlns:a16="http://schemas.microsoft.com/office/drawing/2014/main" id="{887B312E-9082-E02E-40F8-C71C020993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6550" y="64294"/>
          <a:ext cx="12573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37020" imgH="5409524" progId="">
                  <p:embed/>
                </p:oleObj>
              </mc:Choice>
              <mc:Fallback>
                <p:oleObj r:id="rId4" imgW="13937020" imgH="5409524" progId="">
                  <p:embed/>
                  <p:pic>
                    <p:nvPicPr>
                      <p:cNvPr id="1026" name="Object 178">
                        <a:extLst>
                          <a:ext uri="{FF2B5EF4-FFF2-40B4-BE49-F238E27FC236}">
                            <a16:creationId xmlns:a16="http://schemas.microsoft.com/office/drawing/2014/main" id="{887B312E-9082-E02E-40F8-C71C020993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64294"/>
                        <a:ext cx="12573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>
            <a:extLst>
              <a:ext uri="{FF2B5EF4-FFF2-40B4-BE49-F238E27FC236}">
                <a16:creationId xmlns:a16="http://schemas.microsoft.com/office/drawing/2014/main" id="{E4F70F73-3A04-7CBA-DC2C-B87792A0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314450"/>
            <a:ext cx="165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 Rounded MT Bold" panose="020F0704030504030204" pitchFamily="34" charset="0"/>
              </a:rPr>
              <a:t>Lecture # 3</a:t>
            </a:r>
            <a:endParaRPr lang="en-I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ADA386-CFA5-6678-0E2B-766B089B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57" y="2172891"/>
            <a:ext cx="24074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Broadway" panose="04040905080B02020502" pitchFamily="82" charset="0"/>
              </a:rPr>
              <a:t>CSE 423</a:t>
            </a:r>
            <a:br>
              <a:rPr lang="en-US" altLang="en-US" sz="3600">
                <a:solidFill>
                  <a:srgbClr val="FF0000"/>
                </a:solidFill>
                <a:latin typeface="Broadway" panose="04040905080B02020502" pitchFamily="82" charset="0"/>
              </a:rPr>
            </a:br>
            <a:endParaRPr lang="en-US" altLang="en-US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Lets use legos</a:t>
            </a:r>
          </a:p>
        </p:txBody>
      </p:sp>
      <p:sp>
        <p:nvSpPr>
          <p:cNvPr id="124" name="Shape 124">
            <a:hlinkClick r:id="rId3"/>
          </p:cNvPr>
          <p:cNvSpPr/>
          <p:nvPr/>
        </p:nvSpPr>
        <p:spPr>
          <a:xfrm>
            <a:off x="311700" y="1058225"/>
            <a:ext cx="8520599" cy="39326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Typical Physical Infrastructure for Enterprise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t="15476"/>
          <a:stretch/>
        </p:blipFill>
        <p:spPr>
          <a:xfrm>
            <a:off x="433850" y="1238850"/>
            <a:ext cx="8398450" cy="37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Virtualized Infrastructure for Enterprise 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4400"/>
            <a:ext cx="8442950" cy="37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Virtualization Types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CPU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Memory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Device &amp; I/O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OS level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Network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Server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Client/Desktop Virtualization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Application Virtualization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2323405"/>
            <a:ext cx="3624326" cy="2264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9879" y="589786"/>
            <a:ext cx="6315763" cy="399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>
                <a:solidFill>
                  <a:srgbClr val="330066"/>
                </a:solidFill>
                <a:latin typeface="Arial"/>
                <a:cs typeface="Arial"/>
              </a:rPr>
              <a:t>x86</a:t>
            </a:r>
            <a:r>
              <a:rPr sz="4000" spc="-4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4000" spc="0" dirty="0">
                <a:solidFill>
                  <a:srgbClr val="330066"/>
                </a:solidFill>
                <a:latin typeface="Arial"/>
                <a:cs typeface="Arial"/>
              </a:rPr>
              <a:t>Hardware</a:t>
            </a:r>
            <a:r>
              <a:rPr sz="4000" spc="-123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4000" spc="0" dirty="0">
                <a:solidFill>
                  <a:srgbClr val="330066"/>
                </a:solidFill>
                <a:latin typeface="Arial"/>
                <a:cs typeface="Arial"/>
              </a:rPr>
              <a:t>Virtuali</a:t>
            </a:r>
            <a:r>
              <a:rPr sz="4000" spc="14" dirty="0">
                <a:solidFill>
                  <a:srgbClr val="330066"/>
                </a:solidFill>
                <a:latin typeface="Arial"/>
                <a:cs typeface="Arial"/>
              </a:rPr>
              <a:t>z</a:t>
            </a:r>
            <a:r>
              <a:rPr sz="4000" spc="0" dirty="0">
                <a:solidFill>
                  <a:srgbClr val="330066"/>
                </a:solidFill>
                <a:latin typeface="Arial"/>
                <a:cs typeface="Arial"/>
              </a:rPr>
              <a:t>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39952"/>
            <a:ext cx="7767218" cy="9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10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100" spc="0" dirty="0">
                <a:solidFill>
                  <a:srgbClr val="330066"/>
                </a:solidFill>
                <a:latin typeface="Times New Roman"/>
                <a:cs typeface="Times New Roman"/>
              </a:rPr>
              <a:t>     </a:t>
            </a:r>
            <a:r>
              <a:rPr sz="1100" spc="223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spc="0" dirty="0">
                <a:latin typeface="Arial"/>
                <a:cs typeface="Arial"/>
              </a:rPr>
              <a:t>86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arch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ture</a:t>
            </a:r>
            <a:r>
              <a:rPr sz="1600" spc="-7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offers</a:t>
            </a:r>
            <a:r>
              <a:rPr sz="1600" spc="-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four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of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pri</a:t>
            </a:r>
            <a:r>
              <a:rPr sz="1600" spc="9" dirty="0">
                <a:latin typeface="Arial"/>
                <a:cs typeface="Arial"/>
              </a:rPr>
              <a:t>v</a:t>
            </a:r>
            <a:r>
              <a:rPr sz="1600" spc="4" dirty="0">
                <a:latin typeface="Arial"/>
                <a:cs typeface="Arial"/>
              </a:rPr>
              <a:t>il</a:t>
            </a:r>
            <a:r>
              <a:rPr sz="1600" spc="0" dirty="0">
                <a:latin typeface="Arial"/>
                <a:cs typeface="Arial"/>
              </a:rPr>
              <a:t>ege</a:t>
            </a:r>
            <a:r>
              <a:rPr sz="1600" spc="-7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no</a:t>
            </a:r>
            <a:r>
              <a:rPr sz="1600" spc="-9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3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as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0,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1,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2 and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41"/>
              </a:lnSpc>
            </a:pPr>
            <a:r>
              <a:rPr sz="1600" spc="0" dirty="0">
                <a:latin typeface="Arial"/>
                <a:cs typeface="Arial"/>
              </a:rPr>
              <a:t>operat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5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tems</a:t>
            </a:r>
            <a:r>
              <a:rPr sz="1600" spc="-2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and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app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ic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ons</a:t>
            </a:r>
            <a:r>
              <a:rPr sz="1600" spc="-9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mana</a:t>
            </a:r>
            <a:r>
              <a:rPr sz="1600" spc="4" dirty="0">
                <a:latin typeface="Arial"/>
                <a:cs typeface="Arial"/>
              </a:rPr>
              <a:t>g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5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cc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4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omput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r</a:t>
            </a:r>
            <a:r>
              <a:rPr sz="1600" spc="-4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hard</a:t>
            </a:r>
            <a:r>
              <a:rPr sz="1600" spc="-14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are. </a:t>
            </a:r>
            <a:r>
              <a:rPr sz="1600" spc="4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4" dirty="0">
                <a:latin typeface="Arial"/>
                <a:cs typeface="Arial"/>
              </a:rPr>
              <a:t>il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er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app</a:t>
            </a:r>
            <a:r>
              <a:rPr sz="1600" spc="4" dirty="0">
                <a:latin typeface="Arial"/>
                <a:cs typeface="Arial"/>
              </a:rPr>
              <a:t>lic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ons</a:t>
            </a:r>
            <a:r>
              <a:rPr sz="1600" spc="-9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ic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ll</a:t>
            </a:r>
            <a:r>
              <a:rPr sz="1600" spc="0" dirty="0">
                <a:latin typeface="Arial"/>
                <a:cs typeface="Arial"/>
              </a:rPr>
              <a:t>y</a:t>
            </a:r>
            <a:r>
              <a:rPr sz="1600" spc="-6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run</a:t>
            </a:r>
            <a:r>
              <a:rPr sz="1600" spc="-1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1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3,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operat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5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tem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needs</a:t>
            </a:r>
            <a:r>
              <a:rPr sz="1600" spc="-3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 ha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rect</a:t>
            </a:r>
            <a:r>
              <a:rPr sz="1600" spc="-2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cc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5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ory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and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hard</a:t>
            </a:r>
            <a:r>
              <a:rPr sz="1600" spc="-14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are</a:t>
            </a:r>
            <a:r>
              <a:rPr sz="1600" spc="-4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and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mu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ute</a:t>
            </a:r>
            <a:r>
              <a:rPr sz="1600" spc="-4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pri</a:t>
            </a:r>
            <a:r>
              <a:rPr sz="1600" spc="9" dirty="0">
                <a:latin typeface="Arial"/>
                <a:cs typeface="Arial"/>
              </a:rPr>
              <a:t>v</a:t>
            </a:r>
            <a:r>
              <a:rPr sz="1600" spc="4" dirty="0">
                <a:latin typeface="Arial"/>
                <a:cs typeface="Arial"/>
              </a:rPr>
              <a:t>il</a:t>
            </a:r>
            <a:r>
              <a:rPr sz="1600" spc="0" dirty="0">
                <a:latin typeface="Arial"/>
                <a:cs typeface="Arial"/>
              </a:rPr>
              <a:t>eged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truct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1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0.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4712726"/>
            <a:ext cx="1874088" cy="190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86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29228" y="4712726"/>
            <a:ext cx="3371646" cy="190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arc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itect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ut</a:t>
            </a:r>
            <a:r>
              <a:rPr sz="1800" spc="4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65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2000239"/>
            <a:ext cx="4318386" cy="2374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1433" y="388468"/>
            <a:ext cx="6976250" cy="605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Tech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iq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2800" spc="-11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1: Fu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-6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Virt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al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z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ti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-73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si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g</a:t>
            </a:r>
            <a:r>
              <a:rPr sz="2800" spc="-66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Bin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ry</a:t>
            </a:r>
            <a:endParaRPr sz="2800">
              <a:latin typeface="Arial"/>
              <a:cs typeface="Arial"/>
            </a:endParaRPr>
          </a:p>
          <a:p>
            <a:pPr marL="2557208" marR="2581252" algn="ctr">
              <a:lnSpc>
                <a:spcPct val="95825"/>
              </a:lnSpc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Tra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36212"/>
            <a:ext cx="7617984" cy="171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10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100" spc="0" dirty="0">
                <a:solidFill>
                  <a:srgbClr val="330066"/>
                </a:solidFill>
                <a:latin typeface="Times New Roman"/>
                <a:cs typeface="Times New Roman"/>
              </a:rPr>
              <a:t>     </a:t>
            </a:r>
            <a:r>
              <a:rPr sz="1100" spc="223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latin typeface="Arial"/>
                <a:cs typeface="Arial"/>
              </a:rPr>
              <a:t>This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approa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-6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rel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es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nary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trans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-7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trap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(into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)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and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vi</a:t>
            </a:r>
            <a:r>
              <a:rPr sz="1600" spc="0" dirty="0">
                <a:latin typeface="Arial"/>
                <a:cs typeface="Arial"/>
              </a:rPr>
              <a:t>rtual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z</a:t>
            </a:r>
            <a:r>
              <a:rPr sz="1600" spc="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1" y="1319092"/>
            <a:ext cx="7717899" cy="537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ertain</a:t>
            </a:r>
            <a:r>
              <a:rPr sz="1600" spc="-47" dirty="0">
                <a:latin typeface="Arial"/>
                <a:cs typeface="Arial"/>
              </a:rPr>
              <a:t> 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and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no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vi</a:t>
            </a:r>
            <a:r>
              <a:rPr sz="1600" spc="0" dirty="0">
                <a:latin typeface="Arial"/>
                <a:cs typeface="Arial"/>
              </a:rPr>
              <a:t>rtual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z</a:t>
            </a:r>
            <a:r>
              <a:rPr sz="1600" spc="0" dirty="0">
                <a:latin typeface="Arial"/>
                <a:cs typeface="Arial"/>
              </a:rPr>
              <a:t>ab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13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truct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4" dirty="0">
                <a:latin typeface="Arial"/>
                <a:cs typeface="Arial"/>
              </a:rPr>
              <a:t>w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th</a:t>
            </a:r>
            <a:r>
              <a:rPr sz="1600" spc="-1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new</a:t>
            </a:r>
            <a:r>
              <a:rPr sz="1600" spc="-2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equen</a:t>
            </a:r>
            <a:r>
              <a:rPr sz="1600" spc="9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es</a:t>
            </a:r>
            <a:r>
              <a:rPr sz="1600" spc="-8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of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truct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ons</a:t>
            </a:r>
            <a:endParaRPr sz="1600">
              <a:latin typeface="Arial"/>
              <a:cs typeface="Arial"/>
            </a:endParaRPr>
          </a:p>
          <a:p>
            <a:pPr marL="12700" marR="215949">
              <a:lnSpc>
                <a:spcPct val="100137"/>
              </a:lnSpc>
            </a:pPr>
            <a:r>
              <a:rPr sz="1600" spc="0" dirty="0">
                <a:latin typeface="Arial"/>
                <a:cs typeface="Arial"/>
              </a:rPr>
              <a:t>that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ha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ntended</a:t>
            </a:r>
            <a:r>
              <a:rPr sz="1600" spc="-6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ffe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vi</a:t>
            </a:r>
            <a:r>
              <a:rPr sz="1600" spc="0" dirty="0">
                <a:latin typeface="Arial"/>
                <a:cs typeface="Arial"/>
              </a:rPr>
              <a:t>rtual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rd</a:t>
            </a:r>
            <a:r>
              <a:rPr sz="1600" spc="-14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are.</a:t>
            </a:r>
            <a:r>
              <a:rPr sz="1600" spc="-3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Mean</a:t>
            </a:r>
            <a:r>
              <a:rPr sz="1600" spc="-9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4" dirty="0">
                <a:latin typeface="Arial"/>
                <a:cs typeface="Arial"/>
              </a:rPr>
              <a:t>il</a:t>
            </a:r>
            <a:r>
              <a:rPr sz="1600" spc="0" dirty="0">
                <a:latin typeface="Arial"/>
                <a:cs typeface="Arial"/>
              </a:rPr>
              <a:t>e,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er</a:t>
            </a:r>
            <a:r>
              <a:rPr sz="1600" spc="-3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le</a:t>
            </a:r>
            <a:r>
              <a:rPr sz="1600" spc="9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3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ode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s 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rect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uted</a:t>
            </a:r>
            <a:r>
              <a:rPr sz="1600" spc="-3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the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proce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for</a:t>
            </a:r>
            <a:r>
              <a:rPr sz="1600" spc="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gh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performan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5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vi</a:t>
            </a:r>
            <a:r>
              <a:rPr sz="1600" spc="0" dirty="0">
                <a:latin typeface="Arial"/>
                <a:cs typeface="Arial"/>
              </a:rPr>
              <a:t>rtual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z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29002" y="4381027"/>
            <a:ext cx="485571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Bi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ary tra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ach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86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40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9567" y="708694"/>
            <a:ext cx="6704325" cy="285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Full</a:t>
            </a:r>
            <a:r>
              <a:rPr sz="2800" spc="-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Virt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r>
              <a:rPr sz="2800" spc="-15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g</a:t>
            </a:r>
            <a:r>
              <a:rPr sz="2800" spc="-66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Bi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y</a:t>
            </a:r>
            <a:r>
              <a:rPr sz="2800" spc="-7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Tra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40" y="1138755"/>
            <a:ext cx="731042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com</a:t>
            </a:r>
            <a:r>
              <a:rPr sz="1800" spc="-9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b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 e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ec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Full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1" y="1180478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41" y="1344495"/>
            <a:ext cx="7583601" cy="396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as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is com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tely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ed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from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ha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y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</a:t>
            </a:r>
            <a:r>
              <a:rPr sz="1800" spc="-4" dirty="0">
                <a:latin typeface="Arial"/>
                <a:cs typeface="Arial"/>
              </a:rPr>
              <a:t>ua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2044297"/>
            <a:ext cx="6534556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is n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b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1" y="2086019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2743818"/>
            <a:ext cx="7721888" cy="602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ope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</a:t>
            </a:r>
            <a:r>
              <a:rPr sz="1800" spc="-4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-time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800" spc="0" dirty="0">
                <a:latin typeface="Arial"/>
                <a:cs typeface="Arial"/>
              </a:rPr>
              <a:t>the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ly 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res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lts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or future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vel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structi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run u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at n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tive s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2785541"/>
            <a:ext cx="169211" cy="139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1" y="3649259"/>
            <a:ext cx="7145147" cy="396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VM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’s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cts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such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as VM</a:t>
            </a:r>
            <a:r>
              <a:rPr sz="1800" spc="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Micr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soft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 are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 fu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3690982"/>
            <a:ext cx="168937" cy="139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2927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9567" y="708694"/>
            <a:ext cx="6704325" cy="285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Full</a:t>
            </a:r>
            <a:r>
              <a:rPr sz="2800" spc="-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Virt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r>
              <a:rPr sz="2800" spc="-15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g</a:t>
            </a:r>
            <a:r>
              <a:rPr sz="2800" spc="-66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Bi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y</a:t>
            </a:r>
            <a:r>
              <a:rPr sz="2800" spc="-7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Tra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1" y="1138755"/>
            <a:ext cx="781517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rforma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may 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ca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 inv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lv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1" y="1344495"/>
            <a:ext cx="7691297" cy="396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at run-time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time co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sum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inc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rge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rform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head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44297"/>
            <a:ext cx="757433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full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iz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/O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– 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sive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ch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1" y="2538073"/>
            <a:ext cx="7994853" cy="396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Bi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ary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em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c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de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 to store tra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ted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structi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  <a:p>
            <a:pPr marL="3556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to i</a:t>
            </a:r>
            <a:r>
              <a:rPr sz="1800" spc="-4" dirty="0">
                <a:latin typeface="Arial"/>
                <a:cs typeface="Arial"/>
              </a:rPr>
              <a:t>mp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rform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4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-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t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age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3237779"/>
            <a:ext cx="8096351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rforma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86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arc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itect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t</a:t>
            </a:r>
            <a:r>
              <a:rPr sz="1800" spc="-1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ly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8</a:t>
            </a:r>
            <a:r>
              <a:rPr sz="1800" spc="-9" dirty="0">
                <a:latin typeface="Arial"/>
                <a:cs typeface="Arial"/>
              </a:rPr>
              <a:t>0</a:t>
            </a:r>
            <a:r>
              <a:rPr sz="1800" spc="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3556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to 9</a:t>
            </a:r>
            <a:r>
              <a:rPr sz="1800" spc="-4" dirty="0">
                <a:latin typeface="Arial"/>
                <a:cs typeface="Arial"/>
              </a:rPr>
              <a:t>7</a:t>
            </a:r>
            <a:r>
              <a:rPr sz="1800" spc="0" dirty="0">
                <a:latin typeface="Arial"/>
                <a:cs typeface="Arial"/>
              </a:rPr>
              <a:t>% th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83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2343150"/>
            <a:ext cx="3830574" cy="2297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1154" y="302114"/>
            <a:ext cx="7187458" cy="690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T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chn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q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2: OS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Assisted</a:t>
            </a:r>
            <a:r>
              <a:rPr sz="3200" spc="-2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Virt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izat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  <a:p>
            <a:pPr marL="1278572" marR="1309840" algn="ctr">
              <a:lnSpc>
                <a:spcPct val="95825"/>
              </a:lnSpc>
            </a:pP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or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Par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virtu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lizat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r>
              <a:rPr sz="3200" spc="-1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(PV)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1" y="1138755"/>
            <a:ext cx="7806029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ref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rs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comm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3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g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556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im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rove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rforma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effici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nc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838557"/>
            <a:ext cx="66093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vo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ves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ker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41" y="2044297"/>
            <a:ext cx="4422749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nv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</a:t>
            </a:r>
            <a:r>
              <a:rPr sz="1800" spc="-9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structi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rca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ls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the virtua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iz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9794" y="2044297"/>
            <a:ext cx="44030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4650" y="2044297"/>
            <a:ext cx="141665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comm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6313" y="2044297"/>
            <a:ext cx="78252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3840" y="2044297"/>
            <a:ext cx="46111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2743818"/>
            <a:ext cx="4296077" cy="1178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201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lso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ll</a:t>
            </a:r>
            <a:endParaRPr sz="1800">
              <a:latin typeface="Arial"/>
              <a:cs typeface="Arial"/>
            </a:endParaRPr>
          </a:p>
          <a:p>
            <a:pPr marL="394004" marR="562572">
              <a:lnSpc>
                <a:spcPts val="2069"/>
              </a:lnSpc>
              <a:spcBef>
                <a:spcPts val="425"/>
              </a:spcBef>
            </a:pP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terfac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for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critic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ker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el </a:t>
            </a:r>
            <a:endParaRPr sz="1800">
              <a:latin typeface="Arial"/>
              <a:cs typeface="Arial"/>
            </a:endParaRPr>
          </a:p>
          <a:p>
            <a:pPr marL="394004" marR="562572">
              <a:lnSpc>
                <a:spcPts val="2069"/>
              </a:lnSpc>
              <a:spcBef>
                <a:spcPts val="521"/>
              </a:spcBef>
            </a:pP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such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as mem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</a:t>
            </a:r>
            <a:endParaRPr sz="1800">
              <a:latin typeface="Arial"/>
              <a:cs typeface="Arial"/>
            </a:endParaRPr>
          </a:p>
          <a:p>
            <a:pPr marL="394004" marR="562572">
              <a:lnSpc>
                <a:spcPts val="2069"/>
              </a:lnSpc>
              <a:spcBef>
                <a:spcPts val="521"/>
              </a:spcBef>
            </a:pPr>
            <a:r>
              <a:rPr sz="1800" spc="0" dirty="0">
                <a:latin typeface="Arial"/>
                <a:cs typeface="Arial"/>
              </a:rPr>
              <a:t>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em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nt,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terru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394004" marR="34335">
              <a:lnSpc>
                <a:spcPct val="95825"/>
              </a:lnSpc>
              <a:spcBef>
                <a:spcPts val="536"/>
              </a:spcBef>
            </a:pP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time ke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9775" y="4719355"/>
            <a:ext cx="180848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96230" y="4719355"/>
            <a:ext cx="306578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ach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86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01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4800600" y="2082451"/>
            <a:ext cx="4191000" cy="2603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3125" y="68233"/>
            <a:ext cx="7332128" cy="60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Tec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q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2800" spc="-11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3:</a:t>
            </a:r>
            <a:r>
              <a:rPr sz="2800" spc="-13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Ha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dw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re</a:t>
            </a:r>
            <a:r>
              <a:rPr sz="2800" spc="-86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Ass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ed</a:t>
            </a:r>
            <a:r>
              <a:rPr sz="2800" spc="-10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Virt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  <a:p>
            <a:pPr marL="3104324" marR="3123634" algn="ctr">
              <a:lnSpc>
                <a:spcPct val="95825"/>
              </a:lnSpc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(HVM)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874" y="745112"/>
            <a:ext cx="8107451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89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Intel’s</a:t>
            </a:r>
            <a:r>
              <a:rPr sz="1800" spc="10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z</a:t>
            </a:r>
            <a:r>
              <a:rPr sz="1800" spc="0" dirty="0">
                <a:latin typeface="Arial"/>
                <a:cs typeface="Arial"/>
              </a:rPr>
              <a:t>ation</a:t>
            </a:r>
            <a:r>
              <a:rPr sz="1800" spc="94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ech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4" dirty="0">
                <a:latin typeface="Arial"/>
                <a:cs typeface="Arial"/>
              </a:rPr>
              <a:t>og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7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(V</a:t>
            </a:r>
            <a:r>
              <a:rPr sz="1800" spc="19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-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)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4" dirty="0">
                <a:latin typeface="Arial"/>
                <a:cs typeface="Arial"/>
              </a:rPr>
              <a:t>.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.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Intel</a:t>
            </a:r>
            <a:r>
              <a:rPr sz="1800" spc="104" dirty="0">
                <a:latin typeface="Arial"/>
                <a:cs typeface="Arial"/>
              </a:rPr>
              <a:t> 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eo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)</a:t>
            </a:r>
            <a:r>
              <a:rPr sz="1800" spc="10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AMD’s</a:t>
            </a:r>
            <a:r>
              <a:rPr sz="1800" spc="10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AMD-V</a:t>
            </a:r>
            <a:endParaRPr sz="1800" dirty="0">
              <a:latin typeface="Arial"/>
              <a:cs typeface="Arial"/>
            </a:endParaRPr>
          </a:p>
          <a:p>
            <a:pPr marL="355904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both</a:t>
            </a:r>
            <a:r>
              <a:rPr sz="1800" spc="1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target</a:t>
            </a:r>
            <a:r>
              <a:rPr sz="1800" spc="16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ed</a:t>
            </a:r>
            <a:r>
              <a:rPr sz="1800" spc="1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struc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18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16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16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1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CPU</a:t>
            </a:r>
            <a:r>
              <a:rPr sz="1800" spc="16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4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ut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16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mode</a:t>
            </a:r>
            <a:r>
              <a:rPr sz="1800" spc="1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feat</a:t>
            </a:r>
            <a:r>
              <a:rPr sz="1800" spc="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744" y="1321635"/>
            <a:ext cx="776427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that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VMM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run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oot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de b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0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so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referr</a:t>
            </a:r>
            <a:r>
              <a:rPr sz="1800" spc="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744" y="1527475"/>
            <a:ext cx="3923506" cy="396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6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5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0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16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(f</a:t>
            </a:r>
            <a:r>
              <a:rPr sz="1800" spc="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oo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7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e)</a:t>
            </a:r>
            <a:endParaRPr sz="1800" dirty="0">
              <a:latin typeface="Arial"/>
              <a:cs typeface="Arial"/>
            </a:endParaRPr>
          </a:p>
          <a:p>
            <a:pPr marL="12700" marR="34335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(for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-pr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eg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-root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mode</a:t>
            </a:r>
            <a:r>
              <a:rPr sz="1800" spc="-14" dirty="0">
                <a:latin typeface="Arial"/>
                <a:cs typeface="Arial"/>
              </a:rPr>
              <a:t>)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7013" y="1527476"/>
            <a:ext cx="578662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25" dirty="0">
                <a:latin typeface="Arial"/>
                <a:cs typeface="Arial"/>
              </a:rPr>
              <a:t>w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0518" y="1527476"/>
            <a:ext cx="377913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2854" y="1527476"/>
            <a:ext cx="670453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Guest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8178" y="1527476"/>
            <a:ext cx="391552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4231" y="1527476"/>
            <a:ext cx="502437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1533" y="1527476"/>
            <a:ext cx="236774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3662" y="1527476"/>
            <a:ext cx="530363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8652" y="1527476"/>
            <a:ext cx="353020" cy="1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>
                <a:latin typeface="Arial"/>
                <a:cs typeface="Arial"/>
              </a:rPr>
              <a:t>0</a:t>
            </a:r>
            <a:r>
              <a:rPr sz="1800" spc="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1" y="2227177"/>
            <a:ext cx="3717543" cy="1425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Privi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eg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and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sens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tive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ls are</a:t>
            </a:r>
            <a:endParaRPr sz="1800" dirty="0">
              <a:latin typeface="Arial"/>
              <a:cs typeface="Arial"/>
            </a:endParaRPr>
          </a:p>
          <a:p>
            <a:pPr marL="267512" marR="363032">
              <a:lnSpc>
                <a:spcPts val="2069"/>
              </a:lnSpc>
              <a:spcBef>
                <a:spcPts val="425"/>
              </a:spcBef>
            </a:pPr>
            <a:r>
              <a:rPr sz="1800" spc="0" dirty="0">
                <a:latin typeface="Arial"/>
                <a:cs typeface="Arial"/>
              </a:rPr>
              <a:t>set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 automatica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trap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</a:t>
            </a:r>
            <a:endParaRPr sz="1800" dirty="0">
              <a:latin typeface="Arial"/>
              <a:cs typeface="Arial"/>
            </a:endParaRPr>
          </a:p>
          <a:p>
            <a:pPr marL="267512" marR="363032">
              <a:lnSpc>
                <a:spcPts val="2069"/>
              </a:lnSpc>
              <a:spcBef>
                <a:spcPts val="523"/>
              </a:spcBef>
            </a:pP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handle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by </a:t>
            </a:r>
            <a:endParaRPr sz="1800" dirty="0">
              <a:latin typeface="Arial"/>
              <a:cs typeface="Arial"/>
            </a:endParaRPr>
          </a:p>
          <a:p>
            <a:pPr marL="267512" marR="363032">
              <a:lnSpc>
                <a:spcPts val="2069"/>
              </a:lnSpc>
              <a:spcBef>
                <a:spcPts val="523"/>
              </a:spcBef>
            </a:pPr>
            <a:r>
              <a:rPr sz="1800" spc="0" dirty="0">
                <a:latin typeface="Arial"/>
                <a:cs typeface="Arial"/>
              </a:rPr>
              <a:t>har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are,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removi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need </a:t>
            </a:r>
            <a:endParaRPr sz="1800" dirty="0">
              <a:latin typeface="Arial"/>
              <a:cs typeface="Arial"/>
            </a:endParaRPr>
          </a:p>
          <a:p>
            <a:pPr marL="267512" marR="363032">
              <a:lnSpc>
                <a:spcPts val="2069"/>
              </a:lnSpc>
              <a:spcBef>
                <a:spcPts val="523"/>
              </a:spcBef>
            </a:pPr>
            <a:r>
              <a:rPr sz="1800" spc="0" dirty="0">
                <a:latin typeface="Arial"/>
                <a:cs typeface="Arial"/>
              </a:rPr>
              <a:t>for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ther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nary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transl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tion or</a:t>
            </a:r>
            <a:endParaRPr sz="1800" dirty="0">
              <a:latin typeface="Arial"/>
              <a:cs typeface="Arial"/>
            </a:endParaRPr>
          </a:p>
          <a:p>
            <a:pPr marL="267512" marR="34289">
              <a:lnSpc>
                <a:spcPct val="95825"/>
              </a:lnSpc>
              <a:spcBef>
                <a:spcPts val="533"/>
              </a:spcBef>
            </a:pPr>
            <a:r>
              <a:rPr sz="1800" spc="0" dirty="0">
                <a:latin typeface="Arial"/>
                <a:cs typeface="Arial"/>
              </a:rPr>
              <a:t>par</a:t>
            </a:r>
            <a:r>
              <a:rPr sz="1800" spc="-1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-virtua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1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41" y="4103222"/>
            <a:ext cx="3446119" cy="1204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Vm</a:t>
            </a:r>
            <a:r>
              <a:rPr sz="1800" spc="-2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y takes adv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ntage</a:t>
            </a:r>
            <a:endParaRPr sz="1800" dirty="0">
              <a:latin typeface="Arial"/>
              <a:cs typeface="Arial"/>
            </a:endParaRPr>
          </a:p>
          <a:p>
            <a:pPr marL="267512" marR="104105">
              <a:lnSpc>
                <a:spcPts val="2069"/>
              </a:lnSpc>
              <a:spcBef>
                <a:spcPts val="424"/>
              </a:spcBef>
            </a:pPr>
            <a:r>
              <a:rPr sz="1800" spc="0" dirty="0">
                <a:latin typeface="Arial"/>
                <a:cs typeface="Arial"/>
              </a:rPr>
              <a:t>of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these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first ge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erati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 </a:t>
            </a:r>
            <a:endParaRPr sz="1800" dirty="0">
              <a:latin typeface="Arial"/>
              <a:cs typeface="Arial"/>
            </a:endParaRPr>
          </a:p>
          <a:p>
            <a:pPr marL="267512" marR="104105">
              <a:lnSpc>
                <a:spcPts val="2069"/>
              </a:lnSpc>
              <a:spcBef>
                <a:spcPts val="521"/>
              </a:spcBef>
            </a:pPr>
            <a:r>
              <a:rPr sz="1800" spc="0" dirty="0">
                <a:latin typeface="Arial"/>
                <a:cs typeface="Arial"/>
              </a:rPr>
              <a:t>har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features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 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mited </a:t>
            </a:r>
            <a:endParaRPr sz="1800" dirty="0">
              <a:latin typeface="Arial"/>
              <a:cs typeface="Arial"/>
            </a:endParaRPr>
          </a:p>
          <a:p>
            <a:pPr marL="267512" marR="104105">
              <a:lnSpc>
                <a:spcPts val="2069"/>
              </a:lnSpc>
              <a:spcBef>
                <a:spcPts val="521"/>
              </a:spcBef>
            </a:pPr>
            <a:r>
              <a:rPr sz="1800" spc="0" dirty="0">
                <a:latin typeface="Arial"/>
                <a:cs typeface="Arial"/>
              </a:rPr>
              <a:t>cases such as for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6</a:t>
            </a:r>
            <a:r>
              <a:rPr sz="1800" spc="-4" dirty="0">
                <a:latin typeface="Arial"/>
                <a:cs typeface="Arial"/>
              </a:rPr>
              <a:t>4</a:t>
            </a:r>
            <a:r>
              <a:rPr sz="1800" spc="0" dirty="0">
                <a:latin typeface="Arial"/>
                <a:cs typeface="Arial"/>
              </a:rPr>
              <a:t>-b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gu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st</a:t>
            </a:r>
            <a:endParaRPr sz="1800" dirty="0">
              <a:latin typeface="Arial"/>
              <a:cs typeface="Arial"/>
            </a:endParaRPr>
          </a:p>
          <a:p>
            <a:pPr marL="267512" marR="17145">
              <a:lnSpc>
                <a:spcPct val="95825"/>
              </a:lnSpc>
              <a:spcBef>
                <a:spcPts val="591"/>
              </a:spcBef>
            </a:pPr>
            <a:r>
              <a:rPr sz="1800" spc="0" dirty="0">
                <a:latin typeface="Arial"/>
                <a:cs typeface="Arial"/>
              </a:rPr>
              <a:t>su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rt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Intel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-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sor</a:t>
            </a:r>
            <a:r>
              <a:rPr sz="1800" spc="-1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8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Overview and various terminologies.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Types of Virtualization.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How virtualization is achieved.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6800" y="1119234"/>
            <a:ext cx="6858000" cy="393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62457" y="302114"/>
            <a:ext cx="7368054" cy="690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715" marR="31639" algn="ctr">
              <a:lnSpc>
                <a:spcPts val="3375"/>
              </a:lnSpc>
              <a:spcBef>
                <a:spcPts val="168"/>
              </a:spcBef>
            </a:pP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Summ</a:t>
            </a:r>
            <a:r>
              <a:rPr sz="3200" b="1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ry Compari</a:t>
            </a:r>
            <a:r>
              <a:rPr sz="3200" b="1" spc="-14" dirty="0">
                <a:solidFill>
                  <a:srgbClr val="330066"/>
                </a:solidFill>
                <a:latin typeface="Arial"/>
                <a:cs typeface="Arial"/>
              </a:rPr>
              <a:t>s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r>
              <a:rPr sz="3200" b="1" spc="-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of</a:t>
            </a:r>
            <a:r>
              <a:rPr sz="3200" b="1" spc="-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the</a:t>
            </a:r>
            <a:r>
              <a:rPr sz="3200" b="1" spc="-14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Current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State</a:t>
            </a:r>
            <a:r>
              <a:rPr sz="3200" b="1" spc="-1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of x</a:t>
            </a:r>
            <a:r>
              <a:rPr sz="3200" b="1" spc="-9" dirty="0">
                <a:solidFill>
                  <a:srgbClr val="330066"/>
                </a:solidFill>
                <a:latin typeface="Arial"/>
                <a:cs typeface="Arial"/>
              </a:rPr>
              <a:t>8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6 Virtu</a:t>
            </a:r>
            <a:r>
              <a:rPr sz="3200" b="1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lization</a:t>
            </a:r>
            <a:r>
              <a:rPr sz="3200" b="1" spc="-3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Te</a:t>
            </a:r>
            <a:r>
              <a:rPr sz="3200" b="1" spc="-9" dirty="0">
                <a:solidFill>
                  <a:srgbClr val="330066"/>
                </a:solidFill>
                <a:latin typeface="Arial"/>
                <a:cs typeface="Arial"/>
              </a:rPr>
              <a:t>c</a:t>
            </a:r>
            <a:r>
              <a:rPr sz="3200" b="1" spc="0" dirty="0">
                <a:solidFill>
                  <a:srgbClr val="330066"/>
                </a:solidFill>
                <a:latin typeface="Arial"/>
                <a:cs typeface="Arial"/>
              </a:rPr>
              <a:t>hniques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50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070" y="668060"/>
            <a:ext cx="7038866" cy="324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Fu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 V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rtu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lizat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on vs. P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ravirtu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lizat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40" y="1138755"/>
            <a:ext cx="744735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rom full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iz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u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1" y="1180478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344495"/>
            <a:ext cx="7575600" cy="808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OS d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zed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sitive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OS ca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12700" marR="234455">
              <a:lnSpc>
                <a:spcPct val="100041"/>
              </a:lnSpc>
            </a:pP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n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me</a:t>
            </a:r>
            <a:r>
              <a:rPr sz="1800" spc="0" dirty="0">
                <a:latin typeface="Arial"/>
                <a:cs typeface="Arial"/>
              </a:rPr>
              <a:t>.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 </a:t>
            </a:r>
            <a:r>
              <a:rPr sz="1800" spc="-4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</a:t>
            </a:r>
            <a:r>
              <a:rPr sz="1800" spc="-4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 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at com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time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n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-virtu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</a:t>
            </a:r>
            <a:r>
              <a:rPr sz="1800" spc="-9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OS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structi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are re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ced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rca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1" y="2455777"/>
            <a:ext cx="7641437" cy="807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va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ov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 marR="7522">
              <a:lnSpc>
                <a:spcPct val="100041"/>
              </a:lnSpc>
            </a:pP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rform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ad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ll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</a:t>
            </a:r>
            <a:r>
              <a:rPr sz="1800" spc="-4" dirty="0">
                <a:latin typeface="Arial"/>
                <a:cs typeface="Arial"/>
              </a:rPr>
              <a:t>ua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ry gr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atly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</a:t>
            </a:r>
            <a:r>
              <a:rPr sz="1800" spc="-3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ork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d.</a:t>
            </a:r>
            <a:r>
              <a:rPr sz="1800" spc="4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Most us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 sp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ork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ds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very 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ar 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ative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rforma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ved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for a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ork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2497499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0" y="3566963"/>
            <a:ext cx="7309510" cy="396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As 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su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(e.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Wi</a:t>
            </a:r>
            <a:r>
              <a:rPr sz="1800" spc="-4" dirty="0">
                <a:latin typeface="Arial"/>
                <a:cs typeface="Arial"/>
              </a:rPr>
              <a:t>ndo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2000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P),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its c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ity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 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rta</a:t>
            </a:r>
            <a:r>
              <a:rPr sz="1800" spc="-9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ity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oo</a:t>
            </a:r>
            <a:r>
              <a:rPr sz="1800" spc="0" dirty="0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3608686"/>
            <a:ext cx="168937" cy="139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7599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1070" y="668060"/>
            <a:ext cx="7038866" cy="324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Fu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 V</a:t>
            </a:r>
            <a:r>
              <a:rPr sz="3200" spc="-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rtu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lizat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on vs. P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ravirtu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lizat</a:t>
            </a:r>
            <a:r>
              <a:rPr sz="3200" spc="-1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330066"/>
                </a:solidFill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5643"/>
            <a:ext cx="8013582" cy="1013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also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tro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uce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fica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su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ity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41"/>
              </a:lnSpc>
            </a:pPr>
            <a:r>
              <a:rPr sz="1800" spc="0" dirty="0">
                <a:latin typeface="Arial"/>
                <a:cs typeface="Arial"/>
              </a:rPr>
              <a:t>is</a:t>
            </a:r>
            <a:r>
              <a:rPr sz="1800" spc="-4" dirty="0">
                <a:latin typeface="Arial"/>
                <a:cs typeface="Arial"/>
              </a:rPr>
              <a:t>sue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-4" dirty="0">
                <a:latin typeface="Arial"/>
                <a:cs typeface="Arial"/>
              </a:rPr>
              <a:t>du</a:t>
            </a:r>
            <a:r>
              <a:rPr sz="1800" spc="0" dirty="0">
                <a:latin typeface="Arial"/>
                <a:cs typeface="Arial"/>
              </a:rPr>
              <a:t>cti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ron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 it re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ir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dee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OS ker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 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s.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vas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ker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tig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tly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g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to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structure 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s,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ve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ting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mo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ifi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 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rom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ru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oth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rs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or 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ative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702670"/>
            <a:ext cx="7657194" cy="602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ope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ou</a:t>
            </a:r>
            <a:r>
              <a:rPr sz="1800" spc="0" dirty="0">
                <a:latin typeface="Arial"/>
                <a:cs typeface="Arial"/>
              </a:rPr>
              <a:t>rce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j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 e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41"/>
              </a:lnSpc>
            </a:pP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pr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cess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us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fied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x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ker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/O us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cust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 g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862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16634" y="629495"/>
            <a:ext cx="4492701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Me</a:t>
            </a:r>
            <a:r>
              <a:rPr sz="3600" spc="4" dirty="0">
                <a:solidFill>
                  <a:srgbClr val="330066"/>
                </a:solidFill>
                <a:latin typeface="Arial"/>
                <a:cs typeface="Arial"/>
              </a:rPr>
              <a:t>m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ory Virtu</a:t>
            </a:r>
            <a:r>
              <a:rPr sz="36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liz</a:t>
            </a:r>
            <a:r>
              <a:rPr sz="36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385643"/>
            <a:ext cx="7569702" cy="602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vo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ves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p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mic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lly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 to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s.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VM m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vi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v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ry si</a:t>
            </a:r>
            <a:r>
              <a:rPr sz="1800" spc="-4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the virtual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su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by 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ern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1" y="1427366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1" y="2291185"/>
            <a:ext cx="7572171" cy="807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ps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ge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mb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p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2700" marR="38517">
              <a:lnSpc>
                <a:spcPct val="100041"/>
              </a:lnSpc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ge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mb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stor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 in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ge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s.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All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ern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86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CP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 inc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m</a:t>
            </a:r>
            <a:r>
              <a:rPr sz="1800" spc="-4" dirty="0">
                <a:latin typeface="Arial"/>
                <a:cs typeface="Arial"/>
              </a:rPr>
              <a:t>anage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un</a:t>
            </a:r>
            <a:r>
              <a:rPr sz="1800" spc="0" dirty="0">
                <a:latin typeface="Arial"/>
                <a:cs typeface="Arial"/>
              </a:rPr>
              <a:t>it (MM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) 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bu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 (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B) to o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timize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rforma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2332907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1" y="3402371"/>
            <a:ext cx="7467355" cy="602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run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multi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si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stem,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ot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vel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is re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.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or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s,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MMU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 su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po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3444094"/>
            <a:ext cx="168937" cy="139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7252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00" y="2971770"/>
            <a:ext cx="8156972" cy="195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6633" y="175164"/>
            <a:ext cx="4492701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Me</a:t>
            </a:r>
            <a:r>
              <a:rPr sz="3600" spc="4" dirty="0">
                <a:solidFill>
                  <a:srgbClr val="330066"/>
                </a:solidFill>
                <a:latin typeface="Arial"/>
                <a:cs typeface="Arial"/>
              </a:rPr>
              <a:t>m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ory Virtu</a:t>
            </a:r>
            <a:r>
              <a:rPr sz="36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liz</a:t>
            </a:r>
            <a:r>
              <a:rPr sz="36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tion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536" y="842362"/>
            <a:ext cx="785609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co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tin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co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trol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virtu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a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sses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5536" y="1048102"/>
            <a:ext cx="7822015" cy="1507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mem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sses,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g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 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 ca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ve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</a:t>
            </a:r>
            <a:endParaRPr sz="1800">
              <a:latin typeface="Arial"/>
              <a:cs typeface="Arial"/>
            </a:endParaRPr>
          </a:p>
          <a:p>
            <a:pPr marL="355600" marR="26730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ss to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act</a:t>
            </a:r>
            <a:r>
              <a:rPr sz="1800" spc="-4" dirty="0">
                <a:latin typeface="Arial"/>
                <a:cs typeface="Arial"/>
              </a:rPr>
              <a:t>ua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41"/>
              </a:lnSpc>
              <a:spcBef>
                <a:spcPts val="522"/>
              </a:spcBef>
              <a:tabLst>
                <a:tab pos="355600" algn="l"/>
              </a:tabLst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VMM is resp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for ma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est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to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actu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it us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 sh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ge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acc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rate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ma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430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VMM us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19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LB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map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virtual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rectly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endParaRPr sz="1800">
              <a:latin typeface="Arial"/>
              <a:cs typeface="Arial"/>
            </a:endParaRPr>
          </a:p>
          <a:p>
            <a:pPr marL="355600" marR="267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id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ry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27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37842" y="629495"/>
            <a:ext cx="3450285" cy="361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I/O V</a:t>
            </a:r>
            <a:r>
              <a:rPr sz="36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rtua</a:t>
            </a:r>
            <a:r>
              <a:rPr sz="36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izati</a:t>
            </a:r>
            <a:r>
              <a:rPr sz="3600" spc="9" dirty="0">
                <a:solidFill>
                  <a:srgbClr val="330066"/>
                </a:solidFill>
                <a:latin typeface="Arial"/>
                <a:cs typeface="Arial"/>
              </a:rPr>
              <a:t>o</a:t>
            </a:r>
            <a:r>
              <a:rPr sz="3600" spc="0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40" y="1097607"/>
            <a:ext cx="7308808" cy="355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261"/>
              </a:spcBef>
            </a:pPr>
            <a:r>
              <a:rPr sz="1800" spc="0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/</a:t>
            </a:r>
            <a:r>
              <a:rPr sz="1800" spc="0" dirty="0">
                <a:latin typeface="Arial"/>
                <a:cs typeface="Arial"/>
              </a:rPr>
              <a:t>O </a:t>
            </a:r>
            <a:r>
              <a:rPr sz="1800" spc="-4" dirty="0">
                <a:latin typeface="Arial"/>
                <a:cs typeface="Arial"/>
              </a:rPr>
              <a:t>V</a:t>
            </a:r>
            <a:r>
              <a:rPr sz="1800" spc="0" dirty="0">
                <a:latin typeface="Arial"/>
                <a:cs typeface="Arial"/>
              </a:rPr>
              <a:t>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vo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ves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ro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ting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/O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sts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3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 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4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1" y="1139330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73965"/>
            <a:ext cx="7543580" cy="355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261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p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res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sta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zed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set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virtu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1" y="1715687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2250037"/>
            <a:ext cx="7634004" cy="355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261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effectiv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ly em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te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-known</a:t>
            </a:r>
            <a:r>
              <a:rPr sz="1800" spc="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vice 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vers)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tra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te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virtual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sts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s</a:t>
            </a:r>
            <a:r>
              <a:rPr sz="1800" spc="-1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2291759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1" y="2826299"/>
            <a:ext cx="7595015" cy="684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261"/>
              </a:spcBef>
            </a:pP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siste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so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sta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zati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ort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ty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acr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pl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orms as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ll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 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fig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run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same virtual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ar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of the actu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4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2868022"/>
            <a:ext cx="168937" cy="139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5562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5457826" y="3086100"/>
            <a:ext cx="3686175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5155" y="23085"/>
            <a:ext cx="6590334" cy="773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79"/>
              </a:lnSpc>
              <a:spcBef>
                <a:spcPts val="189"/>
              </a:spcBef>
            </a:pP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I/O V</a:t>
            </a:r>
            <a:r>
              <a:rPr sz="20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rtua</a:t>
            </a:r>
            <a:r>
              <a:rPr sz="20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izati</a:t>
            </a:r>
            <a:r>
              <a:rPr sz="2000" spc="9" dirty="0">
                <a:solidFill>
                  <a:srgbClr val="330066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000" spc="-1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in X</a:t>
            </a:r>
            <a:r>
              <a:rPr sz="2000" spc="4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n: Indirect</a:t>
            </a:r>
            <a:endParaRPr sz="2000" dirty="0">
              <a:latin typeface="Arial"/>
              <a:cs typeface="Arial"/>
            </a:endParaRPr>
          </a:p>
          <a:p>
            <a:pPr marL="1973173" marR="2007209" algn="ctr">
              <a:lnSpc>
                <a:spcPct val="95825"/>
              </a:lnSpc>
            </a:pP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driv</a:t>
            </a:r>
            <a:r>
              <a:rPr sz="2000" spc="9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r</a:t>
            </a:r>
            <a:r>
              <a:rPr sz="2000" spc="-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mo</a:t>
            </a:r>
            <a:r>
              <a:rPr sz="2000" spc="9" dirty="0">
                <a:solidFill>
                  <a:srgbClr val="330066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330066"/>
                </a:solidFill>
                <a:latin typeface="Arial"/>
                <a:cs typeface="Arial"/>
              </a:rPr>
              <a:t>el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41" y="856007"/>
            <a:ext cx="7441853" cy="355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261"/>
              </a:spcBef>
            </a:pP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en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ir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ro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tes virtu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/</a:t>
            </a:r>
            <a:r>
              <a:rPr sz="1800" spc="0" dirty="0">
                <a:latin typeface="Arial"/>
                <a:cs typeface="Arial"/>
              </a:rPr>
              <a:t>O 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ro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gh 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or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ux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em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ting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stems.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1" y="823359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 dirty="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1" y="1341452"/>
            <a:ext cx="7648295" cy="51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885"/>
              </a:lnSpc>
              <a:spcBef>
                <a:spcPts val="94"/>
              </a:spcBef>
            </a:pPr>
            <a:r>
              <a:rPr sz="2700" spc="-14" baseline="-1610" dirty="0">
                <a:latin typeface="Arial"/>
                <a:cs typeface="Arial"/>
              </a:rPr>
              <a:t>X</a:t>
            </a:r>
            <a:r>
              <a:rPr sz="2700" spc="-4" baseline="-1610" dirty="0">
                <a:latin typeface="Arial"/>
                <a:cs typeface="Arial"/>
              </a:rPr>
              <a:t>e</a:t>
            </a:r>
            <a:r>
              <a:rPr sz="2700" spc="0" baseline="-1610" dirty="0">
                <a:latin typeface="Arial"/>
                <a:cs typeface="Arial"/>
              </a:rPr>
              <a:t>n</a:t>
            </a:r>
            <a:r>
              <a:rPr sz="2700" spc="9" baseline="-1610" dirty="0">
                <a:latin typeface="Arial"/>
                <a:cs typeface="Arial"/>
              </a:rPr>
              <a:t> </a:t>
            </a:r>
            <a:r>
              <a:rPr sz="2700" spc="-4" baseline="-1610" dirty="0">
                <a:latin typeface="Arial"/>
                <a:cs typeface="Arial"/>
              </a:rPr>
              <a:t>u</a:t>
            </a:r>
            <a:r>
              <a:rPr sz="2700" spc="0" baseline="-1610" dirty="0">
                <a:latin typeface="Arial"/>
                <a:cs typeface="Arial"/>
              </a:rPr>
              <a:t>s</a:t>
            </a:r>
            <a:r>
              <a:rPr sz="2700" spc="-4" baseline="-1610" dirty="0">
                <a:latin typeface="Arial"/>
                <a:cs typeface="Arial"/>
              </a:rPr>
              <a:t>e</a:t>
            </a:r>
            <a:r>
              <a:rPr sz="2700" spc="0" baseline="-1610" dirty="0">
                <a:latin typeface="Arial"/>
                <a:cs typeface="Arial"/>
              </a:rPr>
              <a:t>s</a:t>
            </a:r>
            <a:r>
              <a:rPr sz="2700" spc="14" baseline="-1610" dirty="0">
                <a:latin typeface="Arial"/>
                <a:cs typeface="Arial"/>
              </a:rPr>
              <a:t> </a:t>
            </a:r>
            <a:r>
              <a:rPr sz="2700" spc="-4" baseline="-1610" dirty="0">
                <a:latin typeface="Arial"/>
                <a:cs typeface="Arial"/>
              </a:rPr>
              <a:t>a</a:t>
            </a:r>
            <a:r>
              <a:rPr sz="2700" spc="0" baseline="-1610" dirty="0">
                <a:latin typeface="Arial"/>
                <a:cs typeface="Arial"/>
              </a:rPr>
              <a:t>n i</a:t>
            </a:r>
            <a:r>
              <a:rPr sz="2700" spc="-4" baseline="-1610" dirty="0">
                <a:latin typeface="Arial"/>
                <a:cs typeface="Arial"/>
              </a:rPr>
              <a:t>nd</a:t>
            </a:r>
            <a:r>
              <a:rPr sz="2700" spc="0" baseline="-1610" dirty="0">
                <a:latin typeface="Arial"/>
                <a:cs typeface="Arial"/>
              </a:rPr>
              <a:t>ir</a:t>
            </a:r>
            <a:r>
              <a:rPr sz="2700" spc="-9" baseline="-1610" dirty="0">
                <a:latin typeface="Arial"/>
                <a:cs typeface="Arial"/>
              </a:rPr>
              <a:t>e</a:t>
            </a:r>
            <a:r>
              <a:rPr sz="2700" spc="0" baseline="-1610" dirty="0">
                <a:latin typeface="Arial"/>
                <a:cs typeface="Arial"/>
              </a:rPr>
              <a:t>ct</a:t>
            </a:r>
            <a:r>
              <a:rPr sz="2700" spc="14" baseline="-1610" dirty="0">
                <a:latin typeface="Arial"/>
                <a:cs typeface="Arial"/>
              </a:rPr>
              <a:t> </a:t>
            </a:r>
            <a:r>
              <a:rPr sz="2700" spc="0" baseline="-1610" dirty="0">
                <a:latin typeface="Arial"/>
                <a:cs typeface="Arial"/>
              </a:rPr>
              <a:t>s</a:t>
            </a:r>
            <a:r>
              <a:rPr sz="2700" spc="-4" baseline="-1610" dirty="0">
                <a:latin typeface="Arial"/>
                <a:cs typeface="Arial"/>
              </a:rPr>
              <a:t>p</a:t>
            </a:r>
            <a:r>
              <a:rPr sz="2700" spc="0" baseline="-1610" dirty="0">
                <a:latin typeface="Arial"/>
                <a:cs typeface="Arial"/>
              </a:rPr>
              <a:t>l</a:t>
            </a:r>
            <a:r>
              <a:rPr sz="2700" spc="-9" baseline="-1610" dirty="0">
                <a:latin typeface="Arial"/>
                <a:cs typeface="Arial"/>
              </a:rPr>
              <a:t>i</a:t>
            </a:r>
            <a:r>
              <a:rPr sz="2700" spc="0" baseline="-1610" dirty="0">
                <a:latin typeface="Arial"/>
                <a:cs typeface="Arial"/>
              </a:rPr>
              <a:t>t</a:t>
            </a:r>
            <a:r>
              <a:rPr sz="2700" spc="4" baseline="-1610" dirty="0">
                <a:latin typeface="Arial"/>
                <a:cs typeface="Arial"/>
              </a:rPr>
              <a:t> </a:t>
            </a:r>
            <a:r>
              <a:rPr sz="2700" spc="-4" baseline="-1610" dirty="0">
                <a:latin typeface="Arial"/>
                <a:cs typeface="Arial"/>
              </a:rPr>
              <a:t>d</a:t>
            </a:r>
            <a:r>
              <a:rPr sz="2700" spc="0" baseline="-1610" dirty="0">
                <a:latin typeface="Arial"/>
                <a:cs typeface="Arial"/>
              </a:rPr>
              <a:t>ri</a:t>
            </a:r>
            <a:r>
              <a:rPr sz="2700" spc="-4" baseline="-1610" dirty="0">
                <a:latin typeface="Arial"/>
                <a:cs typeface="Arial"/>
              </a:rPr>
              <a:t>ve</a:t>
            </a:r>
            <a:r>
              <a:rPr sz="2700" spc="0" baseline="-1610" dirty="0">
                <a:latin typeface="Arial"/>
                <a:cs typeface="Arial"/>
              </a:rPr>
              <a:t>r</a:t>
            </a:r>
            <a:r>
              <a:rPr sz="2700" spc="14" baseline="-1610" dirty="0">
                <a:latin typeface="Arial"/>
                <a:cs typeface="Arial"/>
              </a:rPr>
              <a:t> </a:t>
            </a:r>
            <a:r>
              <a:rPr sz="2700" spc="0" baseline="-1610" dirty="0">
                <a:latin typeface="Arial"/>
                <a:cs typeface="Arial"/>
              </a:rPr>
              <a:t>m</a:t>
            </a:r>
            <a:r>
              <a:rPr sz="2700" spc="-4" baseline="-1610" dirty="0">
                <a:latin typeface="Arial"/>
                <a:cs typeface="Arial"/>
              </a:rPr>
              <a:t>ode</a:t>
            </a:r>
            <a:r>
              <a:rPr sz="2700" spc="0" baseline="-1610" dirty="0">
                <a:latin typeface="Arial"/>
                <a:cs typeface="Arial"/>
              </a:rPr>
              <a:t>l</a:t>
            </a:r>
            <a:r>
              <a:rPr sz="2700" spc="9" baseline="-1610" dirty="0">
                <a:latin typeface="Arial"/>
                <a:cs typeface="Arial"/>
              </a:rPr>
              <a:t> </a:t>
            </a:r>
            <a:r>
              <a:rPr sz="2700" spc="0" baseline="-1610" dirty="0">
                <a:latin typeface="Arial"/>
                <a:cs typeface="Arial"/>
              </a:rPr>
              <a:t>c</a:t>
            </a:r>
            <a:r>
              <a:rPr sz="2700" spc="-4" baseline="-1610" dirty="0">
                <a:latin typeface="Arial"/>
                <a:cs typeface="Arial"/>
              </a:rPr>
              <a:t>on</a:t>
            </a:r>
            <a:r>
              <a:rPr sz="2700" spc="0" baseline="-1610" dirty="0">
                <a:latin typeface="Arial"/>
                <a:cs typeface="Arial"/>
              </a:rPr>
              <a:t>si</a:t>
            </a:r>
            <a:r>
              <a:rPr sz="2700" spc="-4" baseline="-1610" dirty="0">
                <a:latin typeface="Arial"/>
                <a:cs typeface="Arial"/>
              </a:rPr>
              <a:t>s</a:t>
            </a:r>
            <a:r>
              <a:rPr sz="2700" spc="0" baseline="-1610" dirty="0">
                <a:latin typeface="Arial"/>
                <a:cs typeface="Arial"/>
              </a:rPr>
              <a:t>ti</a:t>
            </a:r>
            <a:r>
              <a:rPr sz="2700" spc="-4" baseline="-1610" dirty="0">
                <a:latin typeface="Arial"/>
                <a:cs typeface="Arial"/>
              </a:rPr>
              <a:t>n</a:t>
            </a:r>
            <a:r>
              <a:rPr sz="2700" spc="0" baseline="-1610" dirty="0">
                <a:latin typeface="Arial"/>
                <a:cs typeface="Arial"/>
              </a:rPr>
              <a:t>g</a:t>
            </a:r>
            <a:r>
              <a:rPr sz="2700" spc="9" baseline="-1610" dirty="0">
                <a:latin typeface="Arial"/>
                <a:cs typeface="Arial"/>
              </a:rPr>
              <a:t> </a:t>
            </a:r>
            <a:r>
              <a:rPr sz="2700" spc="-4" baseline="-1610" dirty="0">
                <a:latin typeface="Arial"/>
                <a:cs typeface="Arial"/>
              </a:rPr>
              <a:t>o</a:t>
            </a:r>
            <a:r>
              <a:rPr sz="2700" spc="0" baseline="-1610" dirty="0">
                <a:latin typeface="Arial"/>
                <a:cs typeface="Arial"/>
              </a:rPr>
              <a:t>f</a:t>
            </a:r>
            <a:r>
              <a:rPr sz="2700" spc="4" baseline="-1610" dirty="0">
                <a:latin typeface="Arial"/>
                <a:cs typeface="Arial"/>
              </a:rPr>
              <a:t> </a:t>
            </a:r>
            <a:r>
              <a:rPr sz="2700" spc="0" baseline="-1610" dirty="0">
                <a:latin typeface="Arial"/>
                <a:cs typeface="Arial"/>
              </a:rPr>
              <a:t>a </a:t>
            </a:r>
            <a:r>
              <a:rPr sz="2700" spc="4" baseline="-1610" dirty="0">
                <a:latin typeface="Arial"/>
                <a:cs typeface="Arial"/>
              </a:rPr>
              <a:t>f</a:t>
            </a:r>
            <a:r>
              <a:rPr sz="2700" spc="0" baseline="-1610" dirty="0">
                <a:latin typeface="Arial"/>
                <a:cs typeface="Arial"/>
              </a:rPr>
              <a:t>r</a:t>
            </a:r>
            <a:r>
              <a:rPr sz="2700" spc="-4" baseline="-1610" dirty="0">
                <a:latin typeface="Arial"/>
                <a:cs typeface="Arial"/>
              </a:rPr>
              <a:t>on</a:t>
            </a:r>
            <a:r>
              <a:rPr sz="2700" spc="19" baseline="-1610" dirty="0">
                <a:latin typeface="Arial"/>
                <a:cs typeface="Arial"/>
              </a:rPr>
              <a:t>t</a:t>
            </a:r>
            <a:r>
              <a:rPr sz="2700" spc="0" baseline="-1610" dirty="0">
                <a:latin typeface="Arial"/>
                <a:cs typeface="Arial"/>
              </a:rPr>
              <a:t>-</a:t>
            </a:r>
            <a:r>
              <a:rPr sz="2700" spc="-4" baseline="-1610" dirty="0">
                <a:latin typeface="Arial"/>
                <a:cs typeface="Arial"/>
              </a:rPr>
              <a:t>en</a:t>
            </a:r>
            <a:r>
              <a:rPr sz="2700" spc="0" baseline="-1610" dirty="0">
                <a:latin typeface="Arial"/>
                <a:cs typeface="Arial"/>
              </a:rPr>
              <a:t>d</a:t>
            </a:r>
            <a:r>
              <a:rPr sz="2700" spc="9" baseline="-1610" dirty="0">
                <a:latin typeface="Arial"/>
                <a:cs typeface="Arial"/>
              </a:rPr>
              <a:t> </a:t>
            </a:r>
            <a:r>
              <a:rPr sz="2700" spc="-4" baseline="-1610" dirty="0">
                <a:latin typeface="Arial"/>
                <a:cs typeface="Arial"/>
              </a:rPr>
              <a:t>d</a:t>
            </a:r>
            <a:r>
              <a:rPr sz="2700" spc="0" baseline="-1610" dirty="0">
                <a:latin typeface="Arial"/>
                <a:cs typeface="Arial"/>
              </a:rPr>
              <a:t>ri</a:t>
            </a:r>
            <a:r>
              <a:rPr sz="2700" spc="-4" baseline="-1610" dirty="0">
                <a:latin typeface="Arial"/>
                <a:cs typeface="Arial"/>
              </a:rPr>
              <a:t>ve</a:t>
            </a:r>
            <a:r>
              <a:rPr sz="2700" spc="0" baseline="-1610" dirty="0"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  <a:p>
            <a:pPr marL="12700" marR="34290">
              <a:lnSpc>
                <a:spcPts val="1730"/>
              </a:lnSpc>
            </a:pPr>
            <a:r>
              <a:rPr sz="1800" spc="0" dirty="0">
                <a:latin typeface="Arial"/>
                <a:cs typeface="Arial"/>
              </a:rPr>
              <a:t>ru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Dom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 (us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VMs)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b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cke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ru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Dom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785"/>
              </a:lnSpc>
              <a:spcBef>
                <a:spcPts val="2"/>
              </a:spcBef>
            </a:pPr>
            <a:r>
              <a:rPr sz="1800" spc="0" dirty="0">
                <a:latin typeface="Arial"/>
                <a:cs typeface="Arial"/>
              </a:rPr>
              <a:t>0.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34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ter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ith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er via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ck of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1" y="1347303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1" y="2300329"/>
            <a:ext cx="7569183" cy="105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069"/>
              </a:lnSpc>
              <a:spcBef>
                <a:spcPts val="145"/>
              </a:spcBef>
            </a:pPr>
            <a:r>
              <a:rPr spc="1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he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fro</a:t>
            </a:r>
            <a:r>
              <a:rPr spc="-4" dirty="0">
                <a:latin typeface="Arial"/>
                <a:cs typeface="Arial"/>
              </a:rPr>
              <a:t>n</a:t>
            </a:r>
            <a:r>
              <a:rPr spc="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-e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dr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ver ma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0" dirty="0">
                <a:latin typeface="Arial"/>
                <a:cs typeface="Arial"/>
              </a:rPr>
              <a:t>es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the 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/O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-9" dirty="0">
                <a:latin typeface="Arial"/>
                <a:cs typeface="Arial"/>
              </a:rPr>
              <a:t>q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sts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of </a:t>
            </a:r>
            <a:r>
              <a:rPr spc="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he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est </a:t>
            </a:r>
            <a:r>
              <a:rPr spc="4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the </a:t>
            </a:r>
            <a:endParaRPr dirty="0">
              <a:latin typeface="Arial"/>
              <a:cs typeface="Arial"/>
            </a:endParaRPr>
          </a:p>
          <a:p>
            <a:pPr marL="12700" algn="just">
              <a:lnSpc>
                <a:spcPts val="2069"/>
              </a:lnSpc>
            </a:pPr>
            <a:r>
              <a:rPr spc="0" dirty="0">
                <a:latin typeface="Arial"/>
                <a:cs typeface="Arial"/>
              </a:rPr>
              <a:t>b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cke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dr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ver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is res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si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le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for ma</a:t>
            </a:r>
            <a:r>
              <a:rPr spc="-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the re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/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vic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 </a:t>
            </a:r>
            <a:endParaRPr dirty="0">
              <a:latin typeface="Arial"/>
              <a:cs typeface="Arial"/>
            </a:endParaRPr>
          </a:p>
          <a:p>
            <a:pPr marL="12700" algn="just">
              <a:lnSpc>
                <a:spcPts val="2069"/>
              </a:lnSpc>
            </a:pPr>
            <a:r>
              <a:rPr spc="0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lti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x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the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/O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ta 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iffer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VMs. </a:t>
            </a:r>
            <a:r>
              <a:rPr spc="14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he</a:t>
            </a:r>
            <a:r>
              <a:rPr spc="0" dirty="0">
                <a:latin typeface="Arial"/>
                <a:cs typeface="Arial"/>
              </a:rPr>
              <a:t>se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gene</a:t>
            </a:r>
            <a:r>
              <a:rPr spc="0" dirty="0">
                <a:latin typeface="Arial"/>
                <a:cs typeface="Arial"/>
              </a:rPr>
              <a:t>ric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(sta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da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) </a:t>
            </a:r>
            <a:endParaRPr dirty="0">
              <a:latin typeface="Arial"/>
              <a:cs typeface="Arial"/>
            </a:endParaRPr>
          </a:p>
          <a:p>
            <a:pPr marL="12700" algn="just">
              <a:lnSpc>
                <a:spcPts val="2069"/>
              </a:lnSpc>
            </a:pPr>
            <a:r>
              <a:rPr spc="0" dirty="0">
                <a:latin typeface="Arial"/>
                <a:cs typeface="Arial"/>
              </a:rPr>
              <a:t>b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cke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dr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vers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stal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ed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in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Li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ux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or Win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44" dirty="0">
                <a:latin typeface="Arial"/>
                <a:cs typeface="Arial"/>
              </a:rPr>
              <a:t>w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OS can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be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ov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rta</a:t>
            </a:r>
            <a:r>
              <a:rPr spc="-14" dirty="0">
                <a:latin typeface="Arial"/>
                <a:cs typeface="Arial"/>
              </a:rPr>
              <a:t>x</a:t>
            </a:r>
            <a:r>
              <a:rPr spc="0" dirty="0">
                <a:latin typeface="Arial"/>
                <a:cs typeface="Arial"/>
              </a:rPr>
              <a:t>ed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by the </a:t>
            </a:r>
            <a:endParaRPr dirty="0">
              <a:latin typeface="Arial"/>
              <a:cs typeface="Arial"/>
            </a:endParaRPr>
          </a:p>
          <a:p>
            <a:pPr marL="12700" algn="just">
              <a:lnSpc>
                <a:spcPts val="2069"/>
              </a:lnSpc>
            </a:pPr>
            <a:r>
              <a:rPr spc="0" dirty="0">
                <a:latin typeface="Arial"/>
                <a:cs typeface="Arial"/>
              </a:rPr>
              <a:t>activ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ty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of mu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tip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virtu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mac</a:t>
            </a:r>
            <a:r>
              <a:rPr spc="-9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es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12700" marR="26730" algn="just">
              <a:lnSpc>
                <a:spcPct val="95825"/>
              </a:lnSpc>
            </a:pPr>
            <a:r>
              <a:rPr spc="0" dirty="0">
                <a:latin typeface="Arial"/>
                <a:cs typeface="Arial"/>
              </a:rPr>
              <a:t>are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timiz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for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mu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tip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VM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39" dirty="0">
                <a:latin typeface="Arial"/>
                <a:cs typeface="Arial"/>
              </a:rPr>
              <a:t>w</a:t>
            </a:r>
            <a:r>
              <a:rPr spc="0" dirty="0">
                <a:latin typeface="Arial"/>
                <a:cs typeface="Arial"/>
              </a:rPr>
              <a:t>ork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ds.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2342051"/>
            <a:ext cx="168937" cy="13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0" y="4006120"/>
            <a:ext cx="4239138" cy="602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pc="1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is a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so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CPU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ov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rh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ad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ass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ci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ted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pc="-39" dirty="0">
                <a:latin typeface="Arial"/>
                <a:cs typeface="Arial"/>
              </a:rPr>
              <a:t>w</a:t>
            </a:r>
            <a:r>
              <a:rPr spc="0" dirty="0">
                <a:latin typeface="Arial"/>
                <a:cs typeface="Arial"/>
              </a:rPr>
              <a:t>ith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th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s a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oa</a:t>
            </a:r>
            <a:r>
              <a:rPr spc="0" dirty="0">
                <a:latin typeface="Arial"/>
                <a:cs typeface="Arial"/>
              </a:rPr>
              <a:t>ch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be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au</a:t>
            </a:r>
            <a:r>
              <a:rPr spc="0" dirty="0">
                <a:latin typeface="Arial"/>
                <a:cs typeface="Arial"/>
              </a:rPr>
              <a:t>se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/</a:t>
            </a:r>
            <a:r>
              <a:rPr spc="0" dirty="0">
                <a:latin typeface="Arial"/>
                <a:cs typeface="Arial"/>
              </a:rPr>
              <a:t>O is 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x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pc="0" dirty="0">
                <a:latin typeface="Arial"/>
                <a:cs typeface="Arial"/>
              </a:rPr>
              <a:t>via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Dom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in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0.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4054619"/>
            <a:ext cx="168937" cy="139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250" dirty="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6362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7962900" y="114300"/>
            <a:ext cx="0" cy="1143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3401" y="114300"/>
            <a:ext cx="120015" cy="89916"/>
          </a:xfrm>
          <a:custGeom>
            <a:avLst/>
            <a:gdLst/>
            <a:ahLst/>
            <a:cxnLst/>
            <a:rect l="l" t="t" r="r" b="b"/>
            <a:pathLst>
              <a:path w="120015" h="119888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8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1421" y="114300"/>
            <a:ext cx="118490" cy="89916"/>
          </a:xfrm>
          <a:custGeom>
            <a:avLst/>
            <a:gdLst/>
            <a:ahLst/>
            <a:cxnLst/>
            <a:rect l="l" t="t" r="r" b="b"/>
            <a:pathLst>
              <a:path w="118490" h="119888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8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9443" y="114300"/>
            <a:ext cx="115569" cy="89916"/>
          </a:xfrm>
          <a:custGeom>
            <a:avLst/>
            <a:gdLst/>
            <a:ahLst/>
            <a:cxnLst/>
            <a:rect l="l" t="t" r="r" b="b"/>
            <a:pathLst>
              <a:path w="115569" h="119888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8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401" y="240220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4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4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1421" y="240220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4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4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89443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57464" y="240220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4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4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3401" y="366141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1421" y="366141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2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2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9443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57464" y="366141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2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2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5484" y="366141"/>
            <a:ext cx="120142" cy="86582"/>
          </a:xfrm>
          <a:custGeom>
            <a:avLst/>
            <a:gdLst/>
            <a:ahLst/>
            <a:cxnLst/>
            <a:rect l="l" t="t" r="r" b="b"/>
            <a:pathLst>
              <a:path w="120142" h="115442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2"/>
                </a:lnTo>
                <a:lnTo>
                  <a:pt x="68360" y="114898"/>
                </a:lnTo>
                <a:lnTo>
                  <a:pt x="82346" y="111348"/>
                </a:lnTo>
                <a:lnTo>
                  <a:pt x="94777" y="104852"/>
                </a:lnTo>
                <a:lnTo>
                  <a:pt x="105213" y="95828"/>
                </a:lnTo>
                <a:lnTo>
                  <a:pt x="113213" y="84696"/>
                </a:lnTo>
                <a:lnTo>
                  <a:pt x="118336" y="71875"/>
                </a:lnTo>
                <a:lnTo>
                  <a:pt x="120142" y="57785"/>
                </a:lnTo>
                <a:lnTo>
                  <a:pt x="119560" y="49723"/>
                </a:lnTo>
                <a:lnTo>
                  <a:pt x="115839" y="36293"/>
                </a:lnTo>
                <a:lnTo>
                  <a:pt x="109055" y="24356"/>
                </a:lnTo>
                <a:lnTo>
                  <a:pt x="99647" y="14335"/>
                </a:lnTo>
                <a:lnTo>
                  <a:pt x="88054" y="6653"/>
                </a:lnTo>
                <a:lnTo>
                  <a:pt x="74715" y="1733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1" y="49215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3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3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421" y="49215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9443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57464" y="49215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401" y="618077"/>
            <a:ext cx="120015" cy="89915"/>
          </a:xfrm>
          <a:custGeom>
            <a:avLst/>
            <a:gdLst/>
            <a:ahLst/>
            <a:cxnLst/>
            <a:rect l="l" t="t" r="r" b="b"/>
            <a:pathLst>
              <a:path w="120015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69912" y="119086"/>
                </a:lnTo>
                <a:lnTo>
                  <a:pt x="83502" y="115148"/>
                </a:lnTo>
                <a:lnTo>
                  <a:pt x="95547" y="108292"/>
                </a:lnTo>
                <a:lnTo>
                  <a:pt x="105633" y="98931"/>
                </a:lnTo>
                <a:lnTo>
                  <a:pt x="113348" y="87478"/>
                </a:lnTo>
                <a:lnTo>
                  <a:pt x="118279" y="74345"/>
                </a:lnTo>
                <a:lnTo>
                  <a:pt x="120015" y="59944"/>
                </a:lnTo>
                <a:lnTo>
                  <a:pt x="119213" y="50102"/>
                </a:lnTo>
                <a:lnTo>
                  <a:pt x="115275" y="36512"/>
                </a:lnTo>
                <a:lnTo>
                  <a:pt x="108419" y="24467"/>
                </a:lnTo>
                <a:lnTo>
                  <a:pt x="99058" y="14381"/>
                </a:lnTo>
                <a:lnTo>
                  <a:pt x="87605" y="6666"/>
                </a:lnTo>
                <a:lnTo>
                  <a:pt x="74472" y="1735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1421" y="618077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4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4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4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9443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57464" y="618077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4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4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5484" y="618077"/>
            <a:ext cx="120142" cy="89915"/>
          </a:xfrm>
          <a:custGeom>
            <a:avLst/>
            <a:gdLst/>
            <a:ahLst/>
            <a:cxnLst/>
            <a:rect l="l" t="t" r="r" b="b"/>
            <a:pathLst>
              <a:path w="120142" h="119887">
                <a:moveTo>
                  <a:pt x="0" y="59944"/>
                </a:moveTo>
                <a:lnTo>
                  <a:pt x="819" y="69875"/>
                </a:lnTo>
                <a:lnTo>
                  <a:pt x="4788" y="83443"/>
                </a:lnTo>
                <a:lnTo>
                  <a:pt x="11674" y="95467"/>
                </a:lnTo>
                <a:lnTo>
                  <a:pt x="21062" y="105534"/>
                </a:lnTo>
                <a:lnTo>
                  <a:pt x="32535" y="113234"/>
                </a:lnTo>
                <a:lnTo>
                  <a:pt x="45676" y="118156"/>
                </a:lnTo>
                <a:lnTo>
                  <a:pt x="60071" y="119887"/>
                </a:lnTo>
                <a:lnTo>
                  <a:pt x="70006" y="119071"/>
                </a:lnTo>
                <a:lnTo>
                  <a:pt x="83590" y="115119"/>
                </a:lnTo>
                <a:lnTo>
                  <a:pt x="95639" y="108258"/>
                </a:lnTo>
                <a:lnTo>
                  <a:pt x="105734" y="98898"/>
                </a:lnTo>
                <a:lnTo>
                  <a:pt x="113461" y="87452"/>
                </a:lnTo>
                <a:lnTo>
                  <a:pt x="118402" y="74330"/>
                </a:lnTo>
                <a:lnTo>
                  <a:pt x="120142" y="59944"/>
                </a:lnTo>
                <a:lnTo>
                  <a:pt x="119322" y="50012"/>
                </a:lnTo>
                <a:lnTo>
                  <a:pt x="115353" y="36444"/>
                </a:lnTo>
                <a:lnTo>
                  <a:pt x="108467" y="24420"/>
                </a:lnTo>
                <a:lnTo>
                  <a:pt x="99079" y="14353"/>
                </a:lnTo>
                <a:lnTo>
                  <a:pt x="87606" y="6653"/>
                </a:lnTo>
                <a:lnTo>
                  <a:pt x="74465" y="1731"/>
                </a:lnTo>
                <a:lnTo>
                  <a:pt x="60071" y="0"/>
                </a:lnTo>
                <a:lnTo>
                  <a:pt x="50135" y="816"/>
                </a:lnTo>
                <a:lnTo>
                  <a:pt x="36551" y="4768"/>
                </a:lnTo>
                <a:lnTo>
                  <a:pt x="24502" y="11629"/>
                </a:lnTo>
                <a:lnTo>
                  <a:pt x="14407" y="20989"/>
                </a:lnTo>
                <a:lnTo>
                  <a:pt x="6680" y="32435"/>
                </a:lnTo>
                <a:lnTo>
                  <a:pt x="1739" y="45557"/>
                </a:lnTo>
                <a:lnTo>
                  <a:pt x="0" y="59944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1" y="743998"/>
            <a:ext cx="120015" cy="88868"/>
          </a:xfrm>
          <a:custGeom>
            <a:avLst/>
            <a:gdLst/>
            <a:ahLst/>
            <a:cxnLst/>
            <a:rect l="l" t="t" r="r" b="b"/>
            <a:pathLst>
              <a:path w="120015" h="118490">
                <a:moveTo>
                  <a:pt x="0" y="59181"/>
                </a:moveTo>
                <a:lnTo>
                  <a:pt x="746" y="68553"/>
                </a:lnTo>
                <a:lnTo>
                  <a:pt x="4643" y="82082"/>
                </a:lnTo>
                <a:lnTo>
                  <a:pt x="11501" y="94082"/>
                </a:lnTo>
                <a:lnTo>
                  <a:pt x="20895" y="104138"/>
                </a:lnTo>
                <a:lnTo>
                  <a:pt x="32404" y="111835"/>
                </a:lnTo>
                <a:lnTo>
                  <a:pt x="45603" y="116757"/>
                </a:lnTo>
                <a:lnTo>
                  <a:pt x="60071" y="118490"/>
                </a:lnTo>
                <a:lnTo>
                  <a:pt x="69458" y="117769"/>
                </a:lnTo>
                <a:lnTo>
                  <a:pt x="83159" y="113940"/>
                </a:lnTo>
                <a:lnTo>
                  <a:pt x="95310" y="107181"/>
                </a:lnTo>
                <a:lnTo>
                  <a:pt x="105489" y="97909"/>
                </a:lnTo>
                <a:lnTo>
                  <a:pt x="113279" y="86541"/>
                </a:lnTo>
                <a:lnTo>
                  <a:pt x="118261" y="73493"/>
                </a:lnTo>
                <a:lnTo>
                  <a:pt x="120015" y="59181"/>
                </a:lnTo>
                <a:lnTo>
                  <a:pt x="119301" y="50024"/>
                </a:lnTo>
                <a:lnTo>
                  <a:pt x="115448" y="36491"/>
                </a:lnTo>
                <a:lnTo>
                  <a:pt x="108627" y="24475"/>
                </a:lnTo>
                <a:lnTo>
                  <a:pt x="99258" y="14398"/>
                </a:lnTo>
                <a:lnTo>
                  <a:pt x="87763" y="6679"/>
                </a:lnTo>
                <a:lnTo>
                  <a:pt x="74560" y="1739"/>
                </a:lnTo>
                <a:lnTo>
                  <a:pt x="60071" y="0"/>
                </a:lnTo>
                <a:lnTo>
                  <a:pt x="50679" y="721"/>
                </a:lnTo>
                <a:lnTo>
                  <a:pt x="36961" y="4549"/>
                </a:lnTo>
                <a:lnTo>
                  <a:pt x="24787" y="11302"/>
                </a:lnTo>
                <a:lnTo>
                  <a:pt x="14579" y="20560"/>
                </a:lnTo>
                <a:lnTo>
                  <a:pt x="6762" y="31906"/>
                </a:lnTo>
                <a:lnTo>
                  <a:pt x="1761" y="44919"/>
                </a:lnTo>
                <a:lnTo>
                  <a:pt x="0" y="59181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421" y="743998"/>
            <a:ext cx="118490" cy="88868"/>
          </a:xfrm>
          <a:custGeom>
            <a:avLst/>
            <a:gdLst/>
            <a:ahLst/>
            <a:cxnLst/>
            <a:rect l="l" t="t" r="r" b="b"/>
            <a:pathLst>
              <a:path w="118490" h="118490">
                <a:moveTo>
                  <a:pt x="0" y="59181"/>
                </a:moveTo>
                <a:lnTo>
                  <a:pt x="651" y="68005"/>
                </a:lnTo>
                <a:lnTo>
                  <a:pt x="4407" y="81668"/>
                </a:lnTo>
                <a:lnTo>
                  <a:pt x="11136" y="93795"/>
                </a:lnTo>
                <a:lnTo>
                  <a:pt x="20414" y="103965"/>
                </a:lnTo>
                <a:lnTo>
                  <a:pt x="31817" y="111752"/>
                </a:lnTo>
                <a:lnTo>
                  <a:pt x="44923" y="116735"/>
                </a:lnTo>
                <a:lnTo>
                  <a:pt x="59308" y="118490"/>
                </a:lnTo>
                <a:lnTo>
                  <a:pt x="68009" y="117853"/>
                </a:lnTo>
                <a:lnTo>
                  <a:pt x="81653" y="114111"/>
                </a:lnTo>
                <a:lnTo>
                  <a:pt x="93775" y="107388"/>
                </a:lnTo>
                <a:lnTo>
                  <a:pt x="103947" y="98110"/>
                </a:lnTo>
                <a:lnTo>
                  <a:pt x="111742" y="86699"/>
                </a:lnTo>
                <a:lnTo>
                  <a:pt x="116732" y="73582"/>
                </a:lnTo>
                <a:lnTo>
                  <a:pt x="118490" y="59181"/>
                </a:lnTo>
                <a:lnTo>
                  <a:pt x="117866" y="50573"/>
                </a:lnTo>
                <a:lnTo>
                  <a:pt x="114141" y="36906"/>
                </a:lnTo>
                <a:lnTo>
                  <a:pt x="107431" y="24763"/>
                </a:lnTo>
                <a:lnTo>
                  <a:pt x="98164" y="14572"/>
                </a:lnTo>
                <a:lnTo>
                  <a:pt x="86768" y="6762"/>
                </a:lnTo>
                <a:lnTo>
                  <a:pt x="73674" y="1762"/>
                </a:lnTo>
                <a:lnTo>
                  <a:pt x="59308" y="0"/>
                </a:lnTo>
                <a:lnTo>
                  <a:pt x="50577" y="637"/>
                </a:lnTo>
                <a:lnTo>
                  <a:pt x="36892" y="4377"/>
                </a:lnTo>
                <a:lnTo>
                  <a:pt x="24743" y="11094"/>
                </a:lnTo>
                <a:lnTo>
                  <a:pt x="14555" y="20360"/>
                </a:lnTo>
                <a:lnTo>
                  <a:pt x="6751" y="31748"/>
                </a:lnTo>
                <a:lnTo>
                  <a:pt x="1758" y="44831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89443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7464" y="743998"/>
            <a:ext cx="115569" cy="88868"/>
          </a:xfrm>
          <a:custGeom>
            <a:avLst/>
            <a:gdLst/>
            <a:ahLst/>
            <a:cxnLst/>
            <a:rect l="l" t="t" r="r" b="b"/>
            <a:pathLst>
              <a:path w="115569" h="118490">
                <a:moveTo>
                  <a:pt x="0" y="59181"/>
                </a:moveTo>
                <a:lnTo>
                  <a:pt x="484" y="66893"/>
                </a:lnTo>
                <a:lnTo>
                  <a:pt x="3971" y="80826"/>
                </a:lnTo>
                <a:lnTo>
                  <a:pt x="10459" y="93212"/>
                </a:lnTo>
                <a:lnTo>
                  <a:pt x="19516" y="103612"/>
                </a:lnTo>
                <a:lnTo>
                  <a:pt x="30711" y="111584"/>
                </a:lnTo>
                <a:lnTo>
                  <a:pt x="43611" y="116691"/>
                </a:lnTo>
                <a:lnTo>
                  <a:pt x="57784" y="118490"/>
                </a:lnTo>
                <a:lnTo>
                  <a:pt x="65288" y="117994"/>
                </a:lnTo>
                <a:lnTo>
                  <a:pt x="78854" y="114420"/>
                </a:lnTo>
                <a:lnTo>
                  <a:pt x="90920" y="107768"/>
                </a:lnTo>
                <a:lnTo>
                  <a:pt x="101057" y="98478"/>
                </a:lnTo>
                <a:lnTo>
                  <a:pt x="108832" y="86991"/>
                </a:lnTo>
                <a:lnTo>
                  <a:pt x="113813" y="73745"/>
                </a:lnTo>
                <a:lnTo>
                  <a:pt x="115569" y="59181"/>
                </a:lnTo>
                <a:lnTo>
                  <a:pt x="115097" y="51594"/>
                </a:lnTo>
                <a:lnTo>
                  <a:pt x="111625" y="37679"/>
                </a:lnTo>
                <a:lnTo>
                  <a:pt x="105144" y="25299"/>
                </a:lnTo>
                <a:lnTo>
                  <a:pt x="96086" y="14896"/>
                </a:lnTo>
                <a:lnTo>
                  <a:pt x="84885" y="6916"/>
                </a:lnTo>
                <a:lnTo>
                  <a:pt x="71973" y="1803"/>
                </a:lnTo>
                <a:lnTo>
                  <a:pt x="57784" y="0"/>
                </a:lnTo>
                <a:lnTo>
                  <a:pt x="50374" y="483"/>
                </a:lnTo>
                <a:lnTo>
                  <a:pt x="36786" y="4040"/>
                </a:lnTo>
                <a:lnTo>
                  <a:pt x="24698" y="10679"/>
                </a:lnTo>
                <a:lnTo>
                  <a:pt x="14542" y="19957"/>
                </a:lnTo>
                <a:lnTo>
                  <a:pt x="6751" y="31430"/>
                </a:lnTo>
                <a:lnTo>
                  <a:pt x="1760" y="44652"/>
                </a:lnTo>
                <a:lnTo>
                  <a:pt x="0" y="59181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401" y="869918"/>
            <a:ext cx="120015" cy="86582"/>
          </a:xfrm>
          <a:custGeom>
            <a:avLst/>
            <a:gdLst/>
            <a:ahLst/>
            <a:cxnLst/>
            <a:rect l="l" t="t" r="r" b="b"/>
            <a:pathLst>
              <a:path w="120015" h="115443">
                <a:moveTo>
                  <a:pt x="0" y="57785"/>
                </a:moveTo>
                <a:lnTo>
                  <a:pt x="568" y="65755"/>
                </a:lnTo>
                <a:lnTo>
                  <a:pt x="4274" y="79191"/>
                </a:lnTo>
                <a:lnTo>
                  <a:pt x="11051" y="91124"/>
                </a:lnTo>
                <a:lnTo>
                  <a:pt x="20461" y="101135"/>
                </a:lnTo>
                <a:lnTo>
                  <a:pt x="32061" y="108804"/>
                </a:lnTo>
                <a:lnTo>
                  <a:pt x="45411" y="113713"/>
                </a:lnTo>
                <a:lnTo>
                  <a:pt x="60071" y="115443"/>
                </a:lnTo>
                <a:lnTo>
                  <a:pt x="68261" y="114910"/>
                </a:lnTo>
                <a:lnTo>
                  <a:pt x="82255" y="111376"/>
                </a:lnTo>
                <a:lnTo>
                  <a:pt x="94684" y="104886"/>
                </a:lnTo>
                <a:lnTo>
                  <a:pt x="105111" y="95862"/>
                </a:lnTo>
                <a:lnTo>
                  <a:pt x="113099" y="84723"/>
                </a:lnTo>
                <a:lnTo>
                  <a:pt x="118213" y="71890"/>
                </a:lnTo>
                <a:lnTo>
                  <a:pt x="120015" y="57785"/>
                </a:lnTo>
                <a:lnTo>
                  <a:pt x="119449" y="49815"/>
                </a:lnTo>
                <a:lnTo>
                  <a:pt x="115759" y="36363"/>
                </a:lnTo>
                <a:lnTo>
                  <a:pt x="109007" y="24404"/>
                </a:lnTo>
                <a:lnTo>
                  <a:pt x="99626" y="14364"/>
                </a:lnTo>
                <a:lnTo>
                  <a:pt x="88053" y="6667"/>
                </a:lnTo>
                <a:lnTo>
                  <a:pt x="74723" y="1737"/>
                </a:lnTo>
                <a:lnTo>
                  <a:pt x="60071" y="0"/>
                </a:lnTo>
                <a:lnTo>
                  <a:pt x="51688" y="559"/>
                </a:lnTo>
                <a:lnTo>
                  <a:pt x="37725" y="4139"/>
                </a:lnTo>
                <a:lnTo>
                  <a:pt x="25315" y="10666"/>
                </a:lnTo>
                <a:lnTo>
                  <a:pt x="14899" y="19718"/>
                </a:lnTo>
                <a:lnTo>
                  <a:pt x="6914" y="30870"/>
                </a:lnTo>
                <a:lnTo>
                  <a:pt x="1801" y="43700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421" y="869918"/>
            <a:ext cx="118490" cy="86582"/>
          </a:xfrm>
          <a:custGeom>
            <a:avLst/>
            <a:gdLst/>
            <a:ahLst/>
            <a:cxnLst/>
            <a:rect l="l" t="t" r="r" b="b"/>
            <a:pathLst>
              <a:path w="118490" h="115443">
                <a:moveTo>
                  <a:pt x="0" y="57785"/>
                </a:moveTo>
                <a:lnTo>
                  <a:pt x="484" y="65195"/>
                </a:lnTo>
                <a:lnTo>
                  <a:pt x="4042" y="78767"/>
                </a:lnTo>
                <a:lnTo>
                  <a:pt x="10688" y="90830"/>
                </a:lnTo>
                <a:lnTo>
                  <a:pt x="19978" y="100957"/>
                </a:lnTo>
                <a:lnTo>
                  <a:pt x="31473" y="108719"/>
                </a:lnTo>
                <a:lnTo>
                  <a:pt x="44730" y="113691"/>
                </a:lnTo>
                <a:lnTo>
                  <a:pt x="59308" y="115443"/>
                </a:lnTo>
                <a:lnTo>
                  <a:pt x="66803" y="114984"/>
                </a:lnTo>
                <a:lnTo>
                  <a:pt x="80740" y="111543"/>
                </a:lnTo>
                <a:lnTo>
                  <a:pt x="93142" y="105093"/>
                </a:lnTo>
                <a:lnTo>
                  <a:pt x="103564" y="96063"/>
                </a:lnTo>
                <a:lnTo>
                  <a:pt x="111559" y="84882"/>
                </a:lnTo>
                <a:lnTo>
                  <a:pt x="116683" y="71980"/>
                </a:lnTo>
                <a:lnTo>
                  <a:pt x="118490" y="57785"/>
                </a:lnTo>
                <a:lnTo>
                  <a:pt x="118007" y="50374"/>
                </a:lnTo>
                <a:lnTo>
                  <a:pt x="114450" y="36786"/>
                </a:lnTo>
                <a:lnTo>
                  <a:pt x="107811" y="24698"/>
                </a:lnTo>
                <a:lnTo>
                  <a:pt x="98533" y="14542"/>
                </a:lnTo>
                <a:lnTo>
                  <a:pt x="87060" y="6751"/>
                </a:lnTo>
                <a:lnTo>
                  <a:pt x="73838" y="1760"/>
                </a:lnTo>
                <a:lnTo>
                  <a:pt x="59308" y="0"/>
                </a:lnTo>
                <a:lnTo>
                  <a:pt x="51597" y="484"/>
                </a:lnTo>
                <a:lnTo>
                  <a:pt x="37664" y="3971"/>
                </a:lnTo>
                <a:lnTo>
                  <a:pt x="25278" y="10459"/>
                </a:lnTo>
                <a:lnTo>
                  <a:pt x="14878" y="19516"/>
                </a:lnTo>
                <a:lnTo>
                  <a:pt x="6906" y="30711"/>
                </a:lnTo>
                <a:lnTo>
                  <a:pt x="1799" y="43611"/>
                </a:lnTo>
                <a:lnTo>
                  <a:pt x="0" y="57785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9443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57464" y="869918"/>
            <a:ext cx="115569" cy="86582"/>
          </a:xfrm>
          <a:custGeom>
            <a:avLst/>
            <a:gdLst/>
            <a:ahLst/>
            <a:cxnLst/>
            <a:rect l="l" t="t" r="r" b="b"/>
            <a:pathLst>
              <a:path w="115569" h="115443">
                <a:moveTo>
                  <a:pt x="0" y="57785"/>
                </a:moveTo>
                <a:lnTo>
                  <a:pt x="338" y="64060"/>
                </a:lnTo>
                <a:lnTo>
                  <a:pt x="3615" y="77907"/>
                </a:lnTo>
                <a:lnTo>
                  <a:pt x="10012" y="90234"/>
                </a:lnTo>
                <a:lnTo>
                  <a:pt x="19078" y="100595"/>
                </a:lnTo>
                <a:lnTo>
                  <a:pt x="30363" y="108547"/>
                </a:lnTo>
                <a:lnTo>
                  <a:pt x="43415" y="113645"/>
                </a:lnTo>
                <a:lnTo>
                  <a:pt x="57784" y="115443"/>
                </a:lnTo>
                <a:lnTo>
                  <a:pt x="64061" y="115106"/>
                </a:lnTo>
                <a:lnTo>
                  <a:pt x="77923" y="111843"/>
                </a:lnTo>
                <a:lnTo>
                  <a:pt x="90274" y="105470"/>
                </a:lnTo>
                <a:lnTo>
                  <a:pt x="100665" y="96434"/>
                </a:lnTo>
                <a:lnTo>
                  <a:pt x="108645" y="85177"/>
                </a:lnTo>
                <a:lnTo>
                  <a:pt x="113763" y="72146"/>
                </a:lnTo>
                <a:lnTo>
                  <a:pt x="115569" y="57785"/>
                </a:lnTo>
                <a:lnTo>
                  <a:pt x="115221" y="51412"/>
                </a:lnTo>
                <a:lnTo>
                  <a:pt x="111927" y="37574"/>
                </a:lnTo>
                <a:lnTo>
                  <a:pt x="105522" y="25244"/>
                </a:lnTo>
                <a:lnTo>
                  <a:pt x="96457" y="14873"/>
                </a:lnTo>
                <a:lnTo>
                  <a:pt x="85180" y="6909"/>
                </a:lnTo>
                <a:lnTo>
                  <a:pt x="72139" y="1802"/>
                </a:lnTo>
                <a:lnTo>
                  <a:pt x="57784" y="0"/>
                </a:lnTo>
                <a:lnTo>
                  <a:pt x="51412" y="348"/>
                </a:lnTo>
                <a:lnTo>
                  <a:pt x="37574" y="3642"/>
                </a:lnTo>
                <a:lnTo>
                  <a:pt x="25244" y="10047"/>
                </a:lnTo>
                <a:lnTo>
                  <a:pt x="14873" y="19112"/>
                </a:lnTo>
                <a:lnTo>
                  <a:pt x="6909" y="30389"/>
                </a:lnTo>
                <a:lnTo>
                  <a:pt x="1802" y="43430"/>
                </a:lnTo>
                <a:lnTo>
                  <a:pt x="0" y="57785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421" y="995935"/>
            <a:ext cx="118490" cy="89915"/>
          </a:xfrm>
          <a:custGeom>
            <a:avLst/>
            <a:gdLst/>
            <a:ahLst/>
            <a:cxnLst/>
            <a:rect l="l" t="t" r="r" b="b"/>
            <a:pathLst>
              <a:path w="118490" h="119887">
                <a:moveTo>
                  <a:pt x="0" y="59943"/>
                </a:moveTo>
                <a:lnTo>
                  <a:pt x="721" y="69331"/>
                </a:lnTo>
                <a:lnTo>
                  <a:pt x="4550" y="83032"/>
                </a:lnTo>
                <a:lnTo>
                  <a:pt x="11309" y="95183"/>
                </a:lnTo>
                <a:lnTo>
                  <a:pt x="20581" y="105362"/>
                </a:lnTo>
                <a:lnTo>
                  <a:pt x="31949" y="113152"/>
                </a:lnTo>
                <a:lnTo>
                  <a:pt x="44997" y="118134"/>
                </a:lnTo>
                <a:lnTo>
                  <a:pt x="59308" y="119887"/>
                </a:lnTo>
                <a:lnTo>
                  <a:pt x="68466" y="119174"/>
                </a:lnTo>
                <a:lnTo>
                  <a:pt x="81999" y="115321"/>
                </a:lnTo>
                <a:lnTo>
                  <a:pt x="94015" y="108500"/>
                </a:lnTo>
                <a:lnTo>
                  <a:pt x="104092" y="99131"/>
                </a:lnTo>
                <a:lnTo>
                  <a:pt x="111811" y="87636"/>
                </a:lnTo>
                <a:lnTo>
                  <a:pt x="116751" y="74433"/>
                </a:lnTo>
                <a:lnTo>
                  <a:pt x="118490" y="59943"/>
                </a:lnTo>
                <a:lnTo>
                  <a:pt x="117783" y="50648"/>
                </a:lnTo>
                <a:lnTo>
                  <a:pt x="113970" y="36924"/>
                </a:lnTo>
                <a:lnTo>
                  <a:pt x="107223" y="24752"/>
                </a:lnTo>
                <a:lnTo>
                  <a:pt x="97963" y="14553"/>
                </a:lnTo>
                <a:lnTo>
                  <a:pt x="86610" y="6748"/>
                </a:lnTo>
                <a:lnTo>
                  <a:pt x="73585" y="1757"/>
                </a:lnTo>
                <a:lnTo>
                  <a:pt x="59308" y="0"/>
                </a:lnTo>
                <a:lnTo>
                  <a:pt x="50028" y="728"/>
                </a:lnTo>
                <a:lnTo>
                  <a:pt x="36477" y="4595"/>
                </a:lnTo>
                <a:lnTo>
                  <a:pt x="24456" y="11422"/>
                </a:lnTo>
                <a:lnTo>
                  <a:pt x="14381" y="20789"/>
                </a:lnTo>
                <a:lnTo>
                  <a:pt x="6669" y="32278"/>
                </a:lnTo>
                <a:lnTo>
                  <a:pt x="1736" y="45469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57464" y="995935"/>
            <a:ext cx="115569" cy="89915"/>
          </a:xfrm>
          <a:custGeom>
            <a:avLst/>
            <a:gdLst/>
            <a:ahLst/>
            <a:cxnLst/>
            <a:rect l="l" t="t" r="r" b="b"/>
            <a:pathLst>
              <a:path w="115569" h="119887">
                <a:moveTo>
                  <a:pt x="0" y="59943"/>
                </a:moveTo>
                <a:lnTo>
                  <a:pt x="546" y="68227"/>
                </a:lnTo>
                <a:lnTo>
                  <a:pt x="4111" y="82198"/>
                </a:lnTo>
                <a:lnTo>
                  <a:pt x="10632" y="94605"/>
                </a:lnTo>
                <a:lnTo>
                  <a:pt x="19684" y="105013"/>
                </a:lnTo>
                <a:lnTo>
                  <a:pt x="30843" y="112986"/>
                </a:lnTo>
                <a:lnTo>
                  <a:pt x="43685" y="118090"/>
                </a:lnTo>
                <a:lnTo>
                  <a:pt x="57784" y="119887"/>
                </a:lnTo>
                <a:lnTo>
                  <a:pt x="65754" y="119322"/>
                </a:lnTo>
                <a:lnTo>
                  <a:pt x="79206" y="115632"/>
                </a:lnTo>
                <a:lnTo>
                  <a:pt x="91165" y="108880"/>
                </a:lnTo>
                <a:lnTo>
                  <a:pt x="101205" y="99499"/>
                </a:lnTo>
                <a:lnTo>
                  <a:pt x="108902" y="87926"/>
                </a:lnTo>
                <a:lnTo>
                  <a:pt x="113832" y="74596"/>
                </a:lnTo>
                <a:lnTo>
                  <a:pt x="115569" y="59943"/>
                </a:lnTo>
                <a:lnTo>
                  <a:pt x="115023" y="51660"/>
                </a:lnTo>
                <a:lnTo>
                  <a:pt x="111458" y="37689"/>
                </a:lnTo>
                <a:lnTo>
                  <a:pt x="104937" y="25282"/>
                </a:lnTo>
                <a:lnTo>
                  <a:pt x="95885" y="14874"/>
                </a:lnTo>
                <a:lnTo>
                  <a:pt x="84726" y="6901"/>
                </a:lnTo>
                <a:lnTo>
                  <a:pt x="71884" y="1797"/>
                </a:lnTo>
                <a:lnTo>
                  <a:pt x="57784" y="0"/>
                </a:lnTo>
                <a:lnTo>
                  <a:pt x="49815" y="565"/>
                </a:lnTo>
                <a:lnTo>
                  <a:pt x="36363" y="4255"/>
                </a:lnTo>
                <a:lnTo>
                  <a:pt x="24404" y="11007"/>
                </a:lnTo>
                <a:lnTo>
                  <a:pt x="14364" y="20388"/>
                </a:lnTo>
                <a:lnTo>
                  <a:pt x="6667" y="31961"/>
                </a:lnTo>
                <a:lnTo>
                  <a:pt x="1737" y="45291"/>
                </a:lnTo>
                <a:lnTo>
                  <a:pt x="0" y="59943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2857500"/>
            <a:ext cx="403860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285" y="217824"/>
            <a:ext cx="7071868" cy="773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79"/>
              </a:lnSpc>
              <a:spcBef>
                <a:spcPts val="189"/>
              </a:spcBef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I/O V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rtua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izati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2800" spc="-1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in VMW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re ESXi:</a:t>
            </a:r>
            <a:endParaRPr sz="2800" dirty="0">
              <a:latin typeface="Arial"/>
              <a:cs typeface="Arial"/>
            </a:endParaRPr>
          </a:p>
          <a:p>
            <a:pPr marL="1552473" marR="1588135" algn="ctr">
              <a:lnSpc>
                <a:spcPct val="95825"/>
              </a:lnSpc>
            </a:pP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D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rect driv</a:t>
            </a:r>
            <a:r>
              <a:rPr sz="2800" spc="4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r</a:t>
            </a:r>
            <a:r>
              <a:rPr sz="2800" spc="-9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mo</a:t>
            </a:r>
            <a:r>
              <a:rPr sz="2800" spc="9" dirty="0">
                <a:solidFill>
                  <a:srgbClr val="330066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330066"/>
                </a:solidFill>
                <a:latin typeface="Arial"/>
                <a:cs typeface="Arial"/>
              </a:rPr>
              <a:t>el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38755"/>
            <a:ext cx="7508646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 a d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 mo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el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cat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 th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nk</a:t>
            </a:r>
            <a:endParaRPr sz="1800">
              <a:latin typeface="Arial"/>
              <a:cs typeface="Arial"/>
            </a:endParaRPr>
          </a:p>
          <a:p>
            <a:pPr marL="325755" marR="333273" algn="ctr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 p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rectly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1" y="1838557"/>
            <a:ext cx="8077361" cy="807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250" spc="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r>
              <a:rPr sz="1250" spc="0" dirty="0">
                <a:solidFill>
                  <a:srgbClr val="330066"/>
                </a:solidFill>
                <a:latin typeface="Times New Roman"/>
                <a:cs typeface="Times New Roman"/>
              </a:rPr>
              <a:t>    </a:t>
            </a:r>
            <a:r>
              <a:rPr sz="1250" spc="197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latin typeface="Arial"/>
                <a:cs typeface="Arial"/>
              </a:rPr>
              <a:t>With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driv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rs in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the 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rvis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r,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VM</a:t>
            </a:r>
            <a:r>
              <a:rPr sz="1800" spc="-39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are</a:t>
            </a:r>
            <a:r>
              <a:rPr sz="1800" spc="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ES</a:t>
            </a:r>
            <a:r>
              <a:rPr sz="1800" spc="-14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timiz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355600" algn="just">
              <a:lnSpc>
                <a:spcPct val="100041"/>
              </a:lnSpc>
            </a:pP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vice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vers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rov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sp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tre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tme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t,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 the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orm of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CPU sch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ng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mem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ry res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urc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s,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th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y n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ed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cess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/</a:t>
            </a:r>
            <a:r>
              <a:rPr sz="1800" spc="0" dirty="0">
                <a:latin typeface="Arial"/>
                <a:cs typeface="Arial"/>
              </a:rPr>
              <a:t>O 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ds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from mu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tip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virtu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mac</a:t>
            </a:r>
            <a:r>
              <a:rPr sz="1800" spc="-9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423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Network Virtualization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25" y="1333250"/>
            <a:ext cx="6099950" cy="328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Hypervisors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25" y="1203475"/>
            <a:ext cx="7869749" cy="346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Virtualization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Virtualization refers to the act of </a:t>
            </a:r>
            <a:r>
              <a:rPr lang="en" b="1"/>
              <a:t>creating a virtual (rather than actual) version of something</a:t>
            </a:r>
            <a:r>
              <a:rPr lang="en"/>
              <a:t>, including virtual computer hardware platforms, operating systems, storage devices, and computer network resources.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It offers a layer of abstraction between the computing resources and the applications running over it.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Virtualized Environment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6275"/>
            <a:ext cx="8631724" cy="366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Virtualization Solutions by Entreprise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VMware ESX and ESXi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Citrix Xen Server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Hyper-V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Oracle Virtual Box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KVM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Virtual PC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t="19498" b="31753"/>
          <a:stretch/>
        </p:blipFill>
        <p:spPr>
          <a:xfrm>
            <a:off x="5439225" y="947425"/>
            <a:ext cx="2741750" cy="10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100" y="1855825"/>
            <a:ext cx="27432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t="6117" b="14334"/>
          <a:stretch/>
        </p:blipFill>
        <p:spPr>
          <a:xfrm>
            <a:off x="6001887" y="3209250"/>
            <a:ext cx="1616424" cy="16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3450" y="2175250"/>
            <a:ext cx="1616424" cy="155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Queries?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100" y="1307450"/>
            <a:ext cx="6689875" cy="31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95487"/>
            <a:ext cx="8520599" cy="6480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Few Relevant Terms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0" y="843558"/>
            <a:ext cx="8832299" cy="40882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 dirty="0"/>
              <a:t>Virtual Machine</a:t>
            </a:r>
            <a:r>
              <a:rPr lang="en" dirty="0"/>
              <a:t>: its is a closely detached software device that could run its own operating system and application as if it is running on a physical machine. It contains its own virtual RAM,CPU,Disk,Network etc.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dirty="0"/>
              <a:t>Guest operating system</a:t>
            </a:r>
            <a:r>
              <a:rPr lang="en" dirty="0"/>
              <a:t>: Operating system running in a VM environment.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dirty="0"/>
              <a:t>Hypervisor</a:t>
            </a:r>
            <a:r>
              <a:rPr lang="en" dirty="0"/>
              <a:t>: It is a thin layer of software that provides virtual partitioning abilities that run directly on hardware, but underneath higher-level virtualization services.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dirty="0"/>
              <a:t>Virtual machine monitor</a:t>
            </a:r>
            <a:r>
              <a:rPr lang="en" dirty="0"/>
              <a:t>: this can be a part of hypervisor or can be a separate software entity, that runs between the host operating system and hypervisor.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dirty="0"/>
              <a:t>Hosted Virtualization</a:t>
            </a:r>
            <a:r>
              <a:rPr lang="en" dirty="0"/>
              <a:t>: A method where virtualization and partitioning services run on top of a typical OS.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Before Virtualization(x86)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596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</a:pPr>
            <a:r>
              <a:rPr lang="en"/>
              <a:t>There is one OS image pre machine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n"/>
              <a:t>Software and hardware are tightly bound.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n"/>
              <a:t>Multiple application that run on the same machine usually creates complexity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n"/>
              <a:t>Resources are not used optimally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n"/>
              <a:t>Infrastructure is neither flexible nor economically effective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8590" t="26543" r="55269" b="14925"/>
          <a:stretch/>
        </p:blipFill>
        <p:spPr>
          <a:xfrm>
            <a:off x="5186025" y="1261450"/>
            <a:ext cx="3474799" cy="31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After Virtualization(x86)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42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Provisioning of VMs can be done on any system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OS and application work as a single unit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OS and applications are independent of hardware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199" y="669025"/>
            <a:ext cx="3979100" cy="38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Traditional Scenario- 2 server &amp; its utilization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r="50828"/>
          <a:stretch/>
        </p:blipFill>
        <p:spPr>
          <a:xfrm>
            <a:off x="1250675" y="1215275"/>
            <a:ext cx="2560325" cy="29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r="50828"/>
          <a:stretch/>
        </p:blipFill>
        <p:spPr>
          <a:xfrm>
            <a:off x="4706650" y="1215275"/>
            <a:ext cx="2560325" cy="29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415850" y="4212150"/>
            <a:ext cx="2241600" cy="5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t="15346" r="69749" b="19735"/>
          <a:stretch/>
        </p:blipFill>
        <p:spPr>
          <a:xfrm>
            <a:off x="177024" y="1366872"/>
            <a:ext cx="1073649" cy="104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 t="7093" r="46236" b="18711"/>
          <a:stretch/>
        </p:blipFill>
        <p:spPr>
          <a:xfrm>
            <a:off x="7357475" y="1058225"/>
            <a:ext cx="1474824" cy="13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Moving from traditional scenario → virtualized 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37825"/>
            <a:ext cx="5764625" cy="32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r="50828"/>
          <a:stretch/>
        </p:blipFill>
        <p:spPr>
          <a:xfrm>
            <a:off x="6271975" y="1609725"/>
            <a:ext cx="2560325" cy="290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6253325" y="1758000"/>
            <a:ext cx="2630999" cy="2536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1" name="Shape 111"/>
          <p:cNvCxnSpPr/>
          <p:nvPr/>
        </p:nvCxnSpPr>
        <p:spPr>
          <a:xfrm flipH="1">
            <a:off x="6430249" y="1722600"/>
            <a:ext cx="2324400" cy="2713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Utilization levels in Virtualized server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r="41075" b="18052"/>
          <a:stretch/>
        </p:blipFill>
        <p:spPr>
          <a:xfrm>
            <a:off x="6642650" y="1946800"/>
            <a:ext cx="1616449" cy="15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l="56069"/>
          <a:stretch/>
        </p:blipFill>
        <p:spPr>
          <a:xfrm>
            <a:off x="1793400" y="1227075"/>
            <a:ext cx="4210974" cy="34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1705</Words>
  <Application>Microsoft Office PowerPoint</Application>
  <PresentationFormat>On-screen Show (16:9)</PresentationFormat>
  <Paragraphs>202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Rounded MT Bold</vt:lpstr>
      <vt:lpstr>Wingdings</vt:lpstr>
      <vt:lpstr>Old Standard TT</vt:lpstr>
      <vt:lpstr>Broadway</vt:lpstr>
      <vt:lpstr>Calibri</vt:lpstr>
      <vt:lpstr>Times New Roman</vt:lpstr>
      <vt:lpstr>paperback</vt:lpstr>
      <vt:lpstr>Virtualization Technology</vt:lpstr>
      <vt:lpstr>Objectives</vt:lpstr>
      <vt:lpstr>Virtualization</vt:lpstr>
      <vt:lpstr>Few Relevant Terms </vt:lpstr>
      <vt:lpstr>Before Virtualization(x86)</vt:lpstr>
      <vt:lpstr>After Virtualization(x86)</vt:lpstr>
      <vt:lpstr>Traditional Scenario- 2 server &amp; its utilization </vt:lpstr>
      <vt:lpstr>Moving from traditional scenario → virtualized </vt:lpstr>
      <vt:lpstr>Utilization levels in Virtualized server</vt:lpstr>
      <vt:lpstr>Lets use legos</vt:lpstr>
      <vt:lpstr>Typical Physical Infrastructure for Enterprise</vt:lpstr>
      <vt:lpstr>Virtualized Infrastructure for Enterprise  </vt:lpstr>
      <vt:lpstr>Virtualization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Virtualization</vt:lpstr>
      <vt:lpstr>Types of Hypervisors</vt:lpstr>
      <vt:lpstr>Virtualized Environment</vt:lpstr>
      <vt:lpstr>Virtualization Solutions by Entreprise</vt:lpstr>
      <vt:lpstr>Queries?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L2- Virtualization Technology</dc:title>
  <cp:lastModifiedBy>Lenovo</cp:lastModifiedBy>
  <cp:revision>10</cp:revision>
  <dcterms:modified xsi:type="dcterms:W3CDTF">2023-02-02T04:47:23Z</dcterms:modified>
</cp:coreProperties>
</file>